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342" r:id="rId3"/>
    <p:sldId id="258" r:id="rId4"/>
    <p:sldId id="343" r:id="rId5"/>
    <p:sldId id="444" r:id="rId6"/>
    <p:sldId id="445" r:id="rId7"/>
    <p:sldId id="358" r:id="rId8"/>
    <p:sldId id="268" r:id="rId9"/>
    <p:sldId id="269" r:id="rId10"/>
    <p:sldId id="451" r:id="rId11"/>
    <p:sldId id="447" r:id="rId12"/>
    <p:sldId id="450" r:id="rId13"/>
    <p:sldId id="448" r:id="rId14"/>
    <p:sldId id="449" r:id="rId15"/>
    <p:sldId id="452" r:id="rId16"/>
    <p:sldId id="393" r:id="rId17"/>
    <p:sldId id="395" r:id="rId18"/>
    <p:sldId id="394" r:id="rId19"/>
    <p:sldId id="396" r:id="rId20"/>
    <p:sldId id="453" r:id="rId21"/>
    <p:sldId id="398" r:id="rId22"/>
    <p:sldId id="416" r:id="rId23"/>
    <p:sldId id="454" r:id="rId24"/>
    <p:sldId id="275" r:id="rId25"/>
    <p:sldId id="277" r:id="rId26"/>
    <p:sldId id="278" r:id="rId27"/>
    <p:sldId id="420" r:id="rId28"/>
    <p:sldId id="421" r:id="rId29"/>
    <p:sldId id="422" r:id="rId30"/>
    <p:sldId id="424" r:id="rId31"/>
    <p:sldId id="291" r:id="rId32"/>
    <p:sldId id="386" r:id="rId33"/>
    <p:sldId id="387" r:id="rId34"/>
    <p:sldId id="388" r:id="rId35"/>
    <p:sldId id="293" r:id="rId36"/>
    <p:sldId id="295" r:id="rId37"/>
    <p:sldId id="389" r:id="rId38"/>
    <p:sldId id="390" r:id="rId39"/>
    <p:sldId id="425" r:id="rId40"/>
    <p:sldId id="456" r:id="rId41"/>
    <p:sldId id="457" r:id="rId42"/>
    <p:sldId id="426" r:id="rId43"/>
    <p:sldId id="427" r:id="rId44"/>
    <p:sldId id="392" r:id="rId45"/>
    <p:sldId id="428" r:id="rId46"/>
    <p:sldId id="429" r:id="rId47"/>
    <p:sldId id="439" r:id="rId48"/>
    <p:sldId id="430" r:id="rId49"/>
    <p:sldId id="464" r:id="rId50"/>
    <p:sldId id="463" r:id="rId51"/>
    <p:sldId id="458" r:id="rId52"/>
    <p:sldId id="461" r:id="rId53"/>
    <p:sldId id="460" r:id="rId54"/>
    <p:sldId id="459" r:id="rId55"/>
    <p:sldId id="432" r:id="rId56"/>
    <p:sldId id="433" r:id="rId57"/>
    <p:sldId id="434" r:id="rId58"/>
    <p:sldId id="435" r:id="rId59"/>
    <p:sldId id="462" r:id="rId60"/>
    <p:sldId id="436" r:id="rId61"/>
    <p:sldId id="437" r:id="rId62"/>
    <p:sldId id="455" r:id="rId63"/>
    <p:sldId id="443" r:id="rId64"/>
    <p:sldId id="305" r:id="rId65"/>
    <p:sldId id="402" r:id="rId66"/>
    <p:sldId id="401" r:id="rId67"/>
    <p:sldId id="405" r:id="rId68"/>
    <p:sldId id="403" r:id="rId69"/>
    <p:sldId id="407" r:id="rId70"/>
    <p:sldId id="411" r:id="rId71"/>
    <p:sldId id="412" r:id="rId72"/>
    <p:sldId id="414" r:id="rId73"/>
    <p:sldId id="415" r:id="rId74"/>
    <p:sldId id="404" r:id="rId75"/>
    <p:sldId id="406" r:id="rId76"/>
    <p:sldId id="442" r:id="rId77"/>
    <p:sldId id="409" r:id="rId78"/>
    <p:sldId id="410" r:id="rId79"/>
    <p:sldId id="446" r:id="rId80"/>
    <p:sldId id="355" r:id="rId81"/>
    <p:sldId id="354" r:id="rId82"/>
    <p:sldId id="350" r:id="rId83"/>
    <p:sldId id="357" r:id="rId84"/>
    <p:sldId id="360" r:id="rId85"/>
    <p:sldId id="266" r:id="rId86"/>
    <p:sldId id="270" r:id="rId87"/>
    <p:sldId id="271" r:id="rId88"/>
    <p:sldId id="272" r:id="rId89"/>
    <p:sldId id="273" r:id="rId90"/>
    <p:sldId id="274" r:id="rId91"/>
    <p:sldId id="413" r:id="rId92"/>
    <p:sldId id="42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051"/>
    <a:srgbClr val="011893"/>
    <a:srgbClr val="76D6FF"/>
    <a:srgbClr val="FF40FF"/>
    <a:srgbClr val="7A81FF"/>
    <a:srgbClr val="FF9300"/>
    <a:srgbClr val="008F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p:restoredTop sz="94733"/>
  </p:normalViewPr>
  <p:slideViewPr>
    <p:cSldViewPr snapToGrid="0" snapToObjects="1" showGuides="1">
      <p:cViewPr varScale="1">
        <p:scale>
          <a:sx n="117" d="100"/>
          <a:sy n="117" d="100"/>
        </p:scale>
        <p:origin x="20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3722C-260B-BE4A-AB79-705B13198AB7}" type="datetimeFigureOut">
              <a:rPr lang="en-US" smtClean="0"/>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2AE00-8123-8443-87F9-E82CF20E5DC8}" type="slidenum">
              <a:rPr lang="en-US" smtClean="0"/>
              <a:t>‹#›</a:t>
            </a:fld>
            <a:endParaRPr lang="en-US"/>
          </a:p>
        </p:txBody>
      </p:sp>
    </p:spTree>
    <p:extLst>
      <p:ext uri="{BB962C8B-B14F-4D97-AF65-F5344CB8AC3E}">
        <p14:creationId xmlns:p14="http://schemas.microsoft.com/office/powerpoint/2010/main" val="2797550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1</a:t>
            </a:fld>
            <a:endParaRPr lang="en-US"/>
          </a:p>
        </p:txBody>
      </p:sp>
    </p:spTree>
    <p:extLst>
      <p:ext uri="{BB962C8B-B14F-4D97-AF65-F5344CB8AC3E}">
        <p14:creationId xmlns:p14="http://schemas.microsoft.com/office/powerpoint/2010/main" val="17591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2AE00-8123-8443-87F9-E82CF20E5DC8}" type="slidenum">
              <a:rPr lang="en-US" smtClean="0"/>
              <a:t>36</a:t>
            </a:fld>
            <a:endParaRPr lang="en-US"/>
          </a:p>
        </p:txBody>
      </p:sp>
    </p:spTree>
    <p:extLst>
      <p:ext uri="{BB962C8B-B14F-4D97-AF65-F5344CB8AC3E}">
        <p14:creationId xmlns:p14="http://schemas.microsoft.com/office/powerpoint/2010/main" val="236042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81</a:t>
            </a:fld>
            <a:endParaRPr lang="en-GB"/>
          </a:p>
        </p:txBody>
      </p:sp>
      <p:sp>
        <p:nvSpPr>
          <p:cNvPr id="4099" name="Rectangle 1"/>
          <p:cNvSpPr txBox="1">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t>Zonal average annual GPP for (a) model structural error and (b) model parameter uncertainty in comparison with FLUXNET‐MTE. Figure 5a shows model structural error for simulations CLM4, RAD, RAD‐PSN, and CLM4a (RAD‐PSN‐KN). Figure 5b shows model parameter uncertainty for simulations KAT, OPT, and DAY in comparison with CLM4a.</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94610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 will walk you through the effects step by step. First, we found that acclimation increased future photosynthesis</a:t>
            </a:r>
            <a:endParaRPr lang="en-US" dirty="0"/>
          </a:p>
        </p:txBody>
      </p:sp>
      <p:sp>
        <p:nvSpPr>
          <p:cNvPr id="4" name="Slide Number Placeholder 3"/>
          <p:cNvSpPr>
            <a:spLocks noGrp="1"/>
          </p:cNvSpPr>
          <p:nvPr>
            <p:ph type="sldNum" sz="quarter" idx="10"/>
          </p:nvPr>
        </p:nvSpPr>
        <p:spPr/>
        <p:txBody>
          <a:bodyPr/>
          <a:lstStyle/>
          <a:p>
            <a:fld id="{3539E108-6C57-D843-A6E0-3B8E01767BD7}" type="slidenum">
              <a:rPr lang="en-US" smtClean="0"/>
              <a:t>82</a:t>
            </a:fld>
            <a:endParaRPr lang="en-US"/>
          </a:p>
        </p:txBody>
      </p:sp>
    </p:spTree>
    <p:extLst>
      <p:ext uri="{BB962C8B-B14F-4D97-AF65-F5344CB8AC3E}">
        <p14:creationId xmlns:p14="http://schemas.microsoft.com/office/powerpoint/2010/main" val="84248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598C-707D-CF4C-AA41-81B8AC8B2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C019D-1D11-9C49-8F1D-5DD14B286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B1E130-7106-2C41-98DD-8265F5C33540}"/>
              </a:ext>
            </a:extLst>
          </p:cNvPr>
          <p:cNvSpPr>
            <a:spLocks noGrp="1"/>
          </p:cNvSpPr>
          <p:nvPr>
            <p:ph type="dt" sz="half" idx="10"/>
          </p:nvPr>
        </p:nvSpPr>
        <p:spPr/>
        <p:txBody>
          <a:bodyPr/>
          <a:lstStyle/>
          <a:p>
            <a:fld id="{65226F57-5C4D-B74F-B668-1622E98B73FD}" type="datetimeFigureOut">
              <a:rPr lang="en-US" smtClean="0"/>
              <a:t>7/23/19</a:t>
            </a:fld>
            <a:endParaRPr lang="en-US"/>
          </a:p>
        </p:txBody>
      </p:sp>
      <p:sp>
        <p:nvSpPr>
          <p:cNvPr id="5" name="Footer Placeholder 4">
            <a:extLst>
              <a:ext uri="{FF2B5EF4-FFF2-40B4-BE49-F238E27FC236}">
                <a16:creationId xmlns:a16="http://schemas.microsoft.com/office/drawing/2014/main" id="{92B0AF37-B9C6-1C45-89BB-5351093CB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8621-52CE-184B-A1E2-4EBF52B4C518}"/>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62280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E136-16E8-3A44-87C4-49C7C2E66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4687C-A033-054C-8911-AD6183BA12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3C5A4-7F26-0A4E-B34C-AA298FA0DD4F}"/>
              </a:ext>
            </a:extLst>
          </p:cNvPr>
          <p:cNvSpPr>
            <a:spLocks noGrp="1"/>
          </p:cNvSpPr>
          <p:nvPr>
            <p:ph type="dt" sz="half" idx="10"/>
          </p:nvPr>
        </p:nvSpPr>
        <p:spPr/>
        <p:txBody>
          <a:bodyPr/>
          <a:lstStyle/>
          <a:p>
            <a:fld id="{65226F57-5C4D-B74F-B668-1622E98B73FD}" type="datetimeFigureOut">
              <a:rPr lang="en-US" smtClean="0"/>
              <a:t>7/23/19</a:t>
            </a:fld>
            <a:endParaRPr lang="en-US"/>
          </a:p>
        </p:txBody>
      </p:sp>
      <p:sp>
        <p:nvSpPr>
          <p:cNvPr id="5" name="Footer Placeholder 4">
            <a:extLst>
              <a:ext uri="{FF2B5EF4-FFF2-40B4-BE49-F238E27FC236}">
                <a16:creationId xmlns:a16="http://schemas.microsoft.com/office/drawing/2014/main" id="{2712B1EE-2AFB-ED4E-B819-B6BBEC00E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28083-5B6C-444E-B8FA-B99BC743CE37}"/>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45275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887EC-877A-0047-80E8-96D13C2A8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38B7E-8ED9-6048-8CFB-51AA705EBE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0D334-5D94-0E4A-9645-1E18EA27B9D7}"/>
              </a:ext>
            </a:extLst>
          </p:cNvPr>
          <p:cNvSpPr>
            <a:spLocks noGrp="1"/>
          </p:cNvSpPr>
          <p:nvPr>
            <p:ph type="dt" sz="half" idx="10"/>
          </p:nvPr>
        </p:nvSpPr>
        <p:spPr/>
        <p:txBody>
          <a:bodyPr/>
          <a:lstStyle/>
          <a:p>
            <a:fld id="{65226F57-5C4D-B74F-B668-1622E98B73FD}" type="datetimeFigureOut">
              <a:rPr lang="en-US" smtClean="0"/>
              <a:t>7/23/19</a:t>
            </a:fld>
            <a:endParaRPr lang="en-US"/>
          </a:p>
        </p:txBody>
      </p:sp>
      <p:sp>
        <p:nvSpPr>
          <p:cNvPr id="5" name="Footer Placeholder 4">
            <a:extLst>
              <a:ext uri="{FF2B5EF4-FFF2-40B4-BE49-F238E27FC236}">
                <a16:creationId xmlns:a16="http://schemas.microsoft.com/office/drawing/2014/main" id="{A9ACC997-4FCF-B041-B9F4-621ACEA36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DB4F2-8A90-D641-94A1-036D1318FF6F}"/>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89388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60" cy="1143480"/>
          </a:xfrm>
        </p:spPr>
        <p:txBody>
          <a:bodyPr/>
          <a:lstStyle/>
          <a:p>
            <a:r>
              <a:rPr lang="en-US"/>
              <a:t>Click to edit Master title style</a:t>
            </a:r>
          </a:p>
        </p:txBody>
      </p:sp>
      <p:sp>
        <p:nvSpPr>
          <p:cNvPr id="3" name="Content Placeholder 2"/>
          <p:cNvSpPr>
            <a:spLocks noGrp="1"/>
          </p:cNvSpPr>
          <p:nvPr>
            <p:ph sz="half" idx="1"/>
          </p:nvPr>
        </p:nvSpPr>
        <p:spPr>
          <a:xfrm>
            <a:off x="608641" y="1604330"/>
            <a:ext cx="10968960" cy="219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8641" y="3935934"/>
            <a:ext cx="10968960" cy="219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145826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35E0-F64A-4E41-873E-DDA5E74A0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20EA4-A34B-E646-A898-7279AA4FFC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6496D-BCEC-FE4E-9FC5-5B08BD35A48E}"/>
              </a:ext>
            </a:extLst>
          </p:cNvPr>
          <p:cNvSpPr>
            <a:spLocks noGrp="1"/>
          </p:cNvSpPr>
          <p:nvPr>
            <p:ph type="dt" sz="half" idx="10"/>
          </p:nvPr>
        </p:nvSpPr>
        <p:spPr/>
        <p:txBody>
          <a:bodyPr/>
          <a:lstStyle/>
          <a:p>
            <a:fld id="{65226F57-5C4D-B74F-B668-1622E98B73FD}" type="datetimeFigureOut">
              <a:rPr lang="en-US" smtClean="0"/>
              <a:t>7/23/19</a:t>
            </a:fld>
            <a:endParaRPr lang="en-US"/>
          </a:p>
        </p:txBody>
      </p:sp>
      <p:sp>
        <p:nvSpPr>
          <p:cNvPr id="5" name="Footer Placeholder 4">
            <a:extLst>
              <a:ext uri="{FF2B5EF4-FFF2-40B4-BE49-F238E27FC236}">
                <a16:creationId xmlns:a16="http://schemas.microsoft.com/office/drawing/2014/main" id="{34D25AA6-8C06-4F48-BA32-F730A679D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F9485-6461-3341-97D9-CB4E5F6E4113}"/>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74939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4648-0995-0841-8CA4-64C00982EC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032F9-43A3-104A-ADD9-E5336F4BB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ACC5C7-DF5A-2A46-942F-5AF36E271015}"/>
              </a:ext>
            </a:extLst>
          </p:cNvPr>
          <p:cNvSpPr>
            <a:spLocks noGrp="1"/>
          </p:cNvSpPr>
          <p:nvPr>
            <p:ph type="dt" sz="half" idx="10"/>
          </p:nvPr>
        </p:nvSpPr>
        <p:spPr/>
        <p:txBody>
          <a:bodyPr/>
          <a:lstStyle/>
          <a:p>
            <a:fld id="{65226F57-5C4D-B74F-B668-1622E98B73FD}" type="datetimeFigureOut">
              <a:rPr lang="en-US" smtClean="0"/>
              <a:t>7/23/19</a:t>
            </a:fld>
            <a:endParaRPr lang="en-US"/>
          </a:p>
        </p:txBody>
      </p:sp>
      <p:sp>
        <p:nvSpPr>
          <p:cNvPr id="5" name="Footer Placeholder 4">
            <a:extLst>
              <a:ext uri="{FF2B5EF4-FFF2-40B4-BE49-F238E27FC236}">
                <a16:creationId xmlns:a16="http://schemas.microsoft.com/office/drawing/2014/main" id="{B84C7667-8567-3A42-B310-9104A5B97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3F8EF-3D6E-A647-A5D4-0B6F0EE13CDD}"/>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0080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DD5B-43F2-4940-B3D4-C9E95D0DB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935E7-F5CF-3E4C-AA58-04E1C98D2B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16CF2E-11B9-834F-9BA1-FDCE514D45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E1AB9A-51AD-5F41-9FAC-73EFF6BEF2F2}"/>
              </a:ext>
            </a:extLst>
          </p:cNvPr>
          <p:cNvSpPr>
            <a:spLocks noGrp="1"/>
          </p:cNvSpPr>
          <p:nvPr>
            <p:ph type="dt" sz="half" idx="10"/>
          </p:nvPr>
        </p:nvSpPr>
        <p:spPr/>
        <p:txBody>
          <a:bodyPr/>
          <a:lstStyle/>
          <a:p>
            <a:fld id="{65226F57-5C4D-B74F-B668-1622E98B73FD}" type="datetimeFigureOut">
              <a:rPr lang="en-US" smtClean="0"/>
              <a:t>7/23/19</a:t>
            </a:fld>
            <a:endParaRPr lang="en-US"/>
          </a:p>
        </p:txBody>
      </p:sp>
      <p:sp>
        <p:nvSpPr>
          <p:cNvPr id="6" name="Footer Placeholder 5">
            <a:extLst>
              <a:ext uri="{FF2B5EF4-FFF2-40B4-BE49-F238E27FC236}">
                <a16:creationId xmlns:a16="http://schemas.microsoft.com/office/drawing/2014/main" id="{2077EE97-96FD-844B-9062-521186821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585E7-3942-4146-8DE4-95C92D41042C}"/>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171275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6631-A140-A14D-AD94-A847A63C5B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6E9D4E-D397-7B4B-8090-1905D2238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A7B09E-6940-E043-A317-CFCF38D22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3E177-2DFD-DF4C-A9D4-6D6052860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7C9A1D-9582-A94B-A8DF-0F61C1A0EF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C514B-CE5B-FE4B-9A35-FC1DB47A295A}"/>
              </a:ext>
            </a:extLst>
          </p:cNvPr>
          <p:cNvSpPr>
            <a:spLocks noGrp="1"/>
          </p:cNvSpPr>
          <p:nvPr>
            <p:ph type="dt" sz="half" idx="10"/>
          </p:nvPr>
        </p:nvSpPr>
        <p:spPr/>
        <p:txBody>
          <a:bodyPr/>
          <a:lstStyle/>
          <a:p>
            <a:fld id="{65226F57-5C4D-B74F-B668-1622E98B73FD}" type="datetimeFigureOut">
              <a:rPr lang="en-US" smtClean="0"/>
              <a:t>7/23/19</a:t>
            </a:fld>
            <a:endParaRPr lang="en-US"/>
          </a:p>
        </p:txBody>
      </p:sp>
      <p:sp>
        <p:nvSpPr>
          <p:cNvPr id="8" name="Footer Placeholder 7">
            <a:extLst>
              <a:ext uri="{FF2B5EF4-FFF2-40B4-BE49-F238E27FC236}">
                <a16:creationId xmlns:a16="http://schemas.microsoft.com/office/drawing/2014/main" id="{A9BD5D40-F8EF-E64A-81C6-08BE2C8DF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181CB-1E6C-5E4C-872A-2024039A9136}"/>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59623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0F85-B5EC-8243-B821-77A85E08C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D5F748-4679-EA41-B008-49F6B1EC4B66}"/>
              </a:ext>
            </a:extLst>
          </p:cNvPr>
          <p:cNvSpPr>
            <a:spLocks noGrp="1"/>
          </p:cNvSpPr>
          <p:nvPr>
            <p:ph type="dt" sz="half" idx="10"/>
          </p:nvPr>
        </p:nvSpPr>
        <p:spPr/>
        <p:txBody>
          <a:bodyPr/>
          <a:lstStyle/>
          <a:p>
            <a:fld id="{65226F57-5C4D-B74F-B668-1622E98B73FD}" type="datetimeFigureOut">
              <a:rPr lang="en-US" smtClean="0"/>
              <a:t>7/23/19</a:t>
            </a:fld>
            <a:endParaRPr lang="en-US"/>
          </a:p>
        </p:txBody>
      </p:sp>
      <p:sp>
        <p:nvSpPr>
          <p:cNvPr id="4" name="Footer Placeholder 3">
            <a:extLst>
              <a:ext uri="{FF2B5EF4-FFF2-40B4-BE49-F238E27FC236}">
                <a16:creationId xmlns:a16="http://schemas.microsoft.com/office/drawing/2014/main" id="{6AB80080-3A98-DE4A-9F9B-F673A9F6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8609B-834A-F141-9CE9-1C8E30BFBDC5}"/>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23351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64904-EFF8-984F-B733-52B6D6175A92}"/>
              </a:ext>
            </a:extLst>
          </p:cNvPr>
          <p:cNvSpPr>
            <a:spLocks noGrp="1"/>
          </p:cNvSpPr>
          <p:nvPr>
            <p:ph type="dt" sz="half" idx="10"/>
          </p:nvPr>
        </p:nvSpPr>
        <p:spPr/>
        <p:txBody>
          <a:bodyPr/>
          <a:lstStyle/>
          <a:p>
            <a:fld id="{65226F57-5C4D-B74F-B668-1622E98B73FD}" type="datetimeFigureOut">
              <a:rPr lang="en-US" smtClean="0"/>
              <a:t>7/23/19</a:t>
            </a:fld>
            <a:endParaRPr lang="en-US"/>
          </a:p>
        </p:txBody>
      </p:sp>
      <p:sp>
        <p:nvSpPr>
          <p:cNvPr id="3" name="Footer Placeholder 2">
            <a:extLst>
              <a:ext uri="{FF2B5EF4-FFF2-40B4-BE49-F238E27FC236}">
                <a16:creationId xmlns:a16="http://schemas.microsoft.com/office/drawing/2014/main" id="{E9847695-1C2A-9A41-A2C6-EF8CD9072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02F2E-B194-8F40-BA73-29BE3D02957E}"/>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214909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304A-C5B6-FB49-96E5-FAA26FEB2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57D88-4F3B-924C-9DF0-21627776D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CCCA3-3829-0A41-B225-07FD8C905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A8F10-43F6-8D41-A9E4-455B59413A60}"/>
              </a:ext>
            </a:extLst>
          </p:cNvPr>
          <p:cNvSpPr>
            <a:spLocks noGrp="1"/>
          </p:cNvSpPr>
          <p:nvPr>
            <p:ph type="dt" sz="half" idx="10"/>
          </p:nvPr>
        </p:nvSpPr>
        <p:spPr/>
        <p:txBody>
          <a:bodyPr/>
          <a:lstStyle/>
          <a:p>
            <a:fld id="{65226F57-5C4D-B74F-B668-1622E98B73FD}" type="datetimeFigureOut">
              <a:rPr lang="en-US" smtClean="0"/>
              <a:t>7/23/19</a:t>
            </a:fld>
            <a:endParaRPr lang="en-US"/>
          </a:p>
        </p:txBody>
      </p:sp>
      <p:sp>
        <p:nvSpPr>
          <p:cNvPr id="6" name="Footer Placeholder 5">
            <a:extLst>
              <a:ext uri="{FF2B5EF4-FFF2-40B4-BE49-F238E27FC236}">
                <a16:creationId xmlns:a16="http://schemas.microsoft.com/office/drawing/2014/main" id="{6AB2B8BE-1A31-2E4D-A234-041798C35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44F7E-D57C-E94C-B9B1-09DC5CF93C74}"/>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10285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D775-9720-F440-9D80-D32523C9B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E9E79-2115-1A48-89F1-201E4BA492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329BEF-07A4-3241-B37A-B5D78DB9C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9C3D1-1438-A84E-BBFD-E85E4966A724}"/>
              </a:ext>
            </a:extLst>
          </p:cNvPr>
          <p:cNvSpPr>
            <a:spLocks noGrp="1"/>
          </p:cNvSpPr>
          <p:nvPr>
            <p:ph type="dt" sz="half" idx="10"/>
          </p:nvPr>
        </p:nvSpPr>
        <p:spPr/>
        <p:txBody>
          <a:bodyPr/>
          <a:lstStyle/>
          <a:p>
            <a:fld id="{65226F57-5C4D-B74F-B668-1622E98B73FD}" type="datetimeFigureOut">
              <a:rPr lang="en-US" smtClean="0"/>
              <a:t>7/23/19</a:t>
            </a:fld>
            <a:endParaRPr lang="en-US"/>
          </a:p>
        </p:txBody>
      </p:sp>
      <p:sp>
        <p:nvSpPr>
          <p:cNvPr id="6" name="Footer Placeholder 5">
            <a:extLst>
              <a:ext uri="{FF2B5EF4-FFF2-40B4-BE49-F238E27FC236}">
                <a16:creationId xmlns:a16="http://schemas.microsoft.com/office/drawing/2014/main" id="{656FA1C2-A668-B747-9DD0-646AEA8A7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18C83-09E7-CC4B-85B3-C25B907D10A2}"/>
              </a:ext>
            </a:extLst>
          </p:cNvPr>
          <p:cNvSpPr>
            <a:spLocks noGrp="1"/>
          </p:cNvSpPr>
          <p:nvPr>
            <p:ph type="sldNum" sz="quarter" idx="12"/>
          </p:nvPr>
        </p:nvSpPr>
        <p:spPr/>
        <p:txBody>
          <a:bodyPr/>
          <a:lstStyle/>
          <a:p>
            <a:fld id="{5BD23675-08AD-2448-A7F8-3E8999CC1E5F}" type="slidenum">
              <a:rPr lang="en-US" smtClean="0"/>
              <a:t>‹#›</a:t>
            </a:fld>
            <a:endParaRPr lang="en-US"/>
          </a:p>
        </p:txBody>
      </p:sp>
    </p:spTree>
    <p:extLst>
      <p:ext uri="{BB962C8B-B14F-4D97-AF65-F5344CB8AC3E}">
        <p14:creationId xmlns:p14="http://schemas.microsoft.com/office/powerpoint/2010/main" val="361646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C7BF6-04D2-CD4F-93B8-B530AB81B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E4201-C8B8-5049-88A0-8F6E0DF42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E3F3F-14AD-F346-917C-44EDADC21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26F57-5C4D-B74F-B668-1622E98B73FD}" type="datetimeFigureOut">
              <a:rPr lang="en-US" smtClean="0"/>
              <a:t>7/23/19</a:t>
            </a:fld>
            <a:endParaRPr lang="en-US"/>
          </a:p>
        </p:txBody>
      </p:sp>
      <p:sp>
        <p:nvSpPr>
          <p:cNvPr id="5" name="Footer Placeholder 4">
            <a:extLst>
              <a:ext uri="{FF2B5EF4-FFF2-40B4-BE49-F238E27FC236}">
                <a16:creationId xmlns:a16="http://schemas.microsoft.com/office/drawing/2014/main" id="{022C8D61-B2D8-6C4F-99D4-D9D113689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69036-6DEA-544F-B990-AA9D85132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23675-08AD-2448-A7F8-3E8999CC1E5F}" type="slidenum">
              <a:rPr lang="en-US" smtClean="0"/>
              <a:t>‹#›</a:t>
            </a:fld>
            <a:endParaRPr lang="en-US"/>
          </a:p>
        </p:txBody>
      </p:sp>
    </p:spTree>
    <p:extLst>
      <p:ext uri="{BB962C8B-B14F-4D97-AF65-F5344CB8AC3E}">
        <p14:creationId xmlns:p14="http://schemas.microsoft.com/office/powerpoint/2010/main" val="104149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0.tiff"/><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5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6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7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49.jpeg"/></Relationships>
</file>

<file path=ppt/slides/_rels/slide7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8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8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9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tiff"/><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3487-C4F1-E44C-A72D-C83FF404D79F}"/>
              </a:ext>
            </a:extLst>
          </p:cNvPr>
          <p:cNvSpPr>
            <a:spLocks noGrp="1"/>
          </p:cNvSpPr>
          <p:nvPr>
            <p:ph type="ctrTitle"/>
          </p:nvPr>
        </p:nvSpPr>
        <p:spPr>
          <a:xfrm>
            <a:off x="545911" y="16893"/>
            <a:ext cx="11081982" cy="2637514"/>
          </a:xfrm>
        </p:spPr>
        <p:txBody>
          <a:bodyPr>
            <a:normAutofit/>
          </a:bodyPr>
          <a:lstStyle/>
          <a:p>
            <a:r>
              <a:rPr lang="en-US" sz="6600" dirty="0"/>
              <a:t>Photosynthetic acclimation through the lens of optimality</a:t>
            </a:r>
          </a:p>
        </p:txBody>
      </p:sp>
      <p:sp>
        <p:nvSpPr>
          <p:cNvPr id="3" name="Subtitle 2">
            <a:extLst>
              <a:ext uri="{FF2B5EF4-FFF2-40B4-BE49-F238E27FC236}">
                <a16:creationId xmlns:a16="http://schemas.microsoft.com/office/drawing/2014/main" id="{DCC58773-579A-7548-A9E7-441A90B89268}"/>
              </a:ext>
            </a:extLst>
          </p:cNvPr>
          <p:cNvSpPr>
            <a:spLocks noGrp="1"/>
          </p:cNvSpPr>
          <p:nvPr>
            <p:ph type="subTitle" idx="1"/>
          </p:nvPr>
        </p:nvSpPr>
        <p:spPr>
          <a:xfrm>
            <a:off x="1524000" y="2741938"/>
            <a:ext cx="9144000" cy="1655762"/>
          </a:xfrm>
        </p:spPr>
        <p:txBody>
          <a:bodyPr>
            <a:normAutofit/>
          </a:bodyPr>
          <a:lstStyle/>
          <a:p>
            <a:r>
              <a:rPr lang="en-US" sz="3600" dirty="0">
                <a:solidFill>
                  <a:srgbClr val="011893"/>
                </a:solidFill>
              </a:rPr>
              <a:t>Nick Smith</a:t>
            </a:r>
          </a:p>
          <a:p>
            <a:r>
              <a:rPr lang="en-US" dirty="0">
                <a:solidFill>
                  <a:srgbClr val="011893"/>
                </a:solidFill>
              </a:rPr>
              <a:t>Texas Tech University</a:t>
            </a:r>
          </a:p>
          <a:p>
            <a:r>
              <a:rPr lang="en-US" dirty="0" err="1">
                <a:solidFill>
                  <a:srgbClr val="011893"/>
                </a:solidFill>
              </a:rPr>
              <a:t>nick.smith@ttu.edu</a:t>
            </a:r>
            <a:r>
              <a:rPr lang="en-US" dirty="0">
                <a:solidFill>
                  <a:srgbClr val="011893"/>
                </a:solidFill>
              </a:rPr>
              <a:t>; @</a:t>
            </a:r>
            <a:r>
              <a:rPr lang="en-US" dirty="0" err="1">
                <a:solidFill>
                  <a:srgbClr val="011893"/>
                </a:solidFill>
              </a:rPr>
              <a:t>nick_greg_smith</a:t>
            </a:r>
            <a:endParaRPr lang="en-US" dirty="0">
              <a:solidFill>
                <a:srgbClr val="011893"/>
              </a:solidFill>
            </a:endParaRPr>
          </a:p>
        </p:txBody>
      </p:sp>
      <p:pic>
        <p:nvPicPr>
          <p:cNvPr id="4" name="Picture 3">
            <a:extLst>
              <a:ext uri="{FF2B5EF4-FFF2-40B4-BE49-F238E27FC236}">
                <a16:creationId xmlns:a16="http://schemas.microsoft.com/office/drawing/2014/main" id="{E9FE381C-AA3B-174C-8CCB-DEC5404F8AC7}"/>
              </a:ext>
            </a:extLst>
          </p:cNvPr>
          <p:cNvPicPr>
            <a:picLocks noChangeAspect="1"/>
          </p:cNvPicPr>
          <p:nvPr/>
        </p:nvPicPr>
        <p:blipFill>
          <a:blip r:embed="rId3"/>
          <a:stretch>
            <a:fillRect/>
          </a:stretch>
        </p:blipFill>
        <p:spPr>
          <a:xfrm>
            <a:off x="3011120" y="5334000"/>
            <a:ext cx="1524000" cy="1524000"/>
          </a:xfrm>
          <a:prstGeom prst="rect">
            <a:avLst/>
          </a:prstGeom>
        </p:spPr>
      </p:pic>
      <p:pic>
        <p:nvPicPr>
          <p:cNvPr id="5" name="Picture 4">
            <a:extLst>
              <a:ext uri="{FF2B5EF4-FFF2-40B4-BE49-F238E27FC236}">
                <a16:creationId xmlns:a16="http://schemas.microsoft.com/office/drawing/2014/main" id="{DC5C0DCF-BE1D-CE4C-937C-1E91DBBA6891}"/>
              </a:ext>
            </a:extLst>
          </p:cNvPr>
          <p:cNvPicPr>
            <a:picLocks noChangeAspect="1"/>
          </p:cNvPicPr>
          <p:nvPr/>
        </p:nvPicPr>
        <p:blipFill>
          <a:blip r:embed="rId4"/>
          <a:stretch>
            <a:fillRect/>
          </a:stretch>
        </p:blipFill>
        <p:spPr>
          <a:xfrm>
            <a:off x="4535120" y="5334000"/>
            <a:ext cx="1524000" cy="1524000"/>
          </a:xfrm>
          <a:prstGeom prst="rect">
            <a:avLst/>
          </a:prstGeom>
        </p:spPr>
      </p:pic>
      <p:pic>
        <p:nvPicPr>
          <p:cNvPr id="6" name="Picture 5">
            <a:extLst>
              <a:ext uri="{FF2B5EF4-FFF2-40B4-BE49-F238E27FC236}">
                <a16:creationId xmlns:a16="http://schemas.microsoft.com/office/drawing/2014/main" id="{A29F6B27-86F7-2B42-87EA-FF85614EAA48}"/>
              </a:ext>
            </a:extLst>
          </p:cNvPr>
          <p:cNvPicPr>
            <a:picLocks noChangeAspect="1"/>
          </p:cNvPicPr>
          <p:nvPr/>
        </p:nvPicPr>
        <p:blipFill>
          <a:blip r:embed="rId5"/>
          <a:stretch>
            <a:fillRect/>
          </a:stretch>
        </p:blipFill>
        <p:spPr>
          <a:xfrm>
            <a:off x="6059121" y="5334000"/>
            <a:ext cx="1576552" cy="1524000"/>
          </a:xfrm>
          <a:prstGeom prst="rect">
            <a:avLst/>
          </a:prstGeom>
        </p:spPr>
      </p:pic>
      <p:pic>
        <p:nvPicPr>
          <p:cNvPr id="7" name="Picture 6">
            <a:extLst>
              <a:ext uri="{FF2B5EF4-FFF2-40B4-BE49-F238E27FC236}">
                <a16:creationId xmlns:a16="http://schemas.microsoft.com/office/drawing/2014/main" id="{5615B5D8-30BD-904B-B534-1C8F9C03BAF9}"/>
              </a:ext>
            </a:extLst>
          </p:cNvPr>
          <p:cNvPicPr>
            <a:picLocks noChangeAspect="1"/>
          </p:cNvPicPr>
          <p:nvPr/>
        </p:nvPicPr>
        <p:blipFill>
          <a:blip r:embed="rId6"/>
          <a:stretch>
            <a:fillRect/>
          </a:stretch>
        </p:blipFill>
        <p:spPr>
          <a:xfrm>
            <a:off x="10525527" y="5334000"/>
            <a:ext cx="1524000" cy="1524000"/>
          </a:xfrm>
          <a:prstGeom prst="rect">
            <a:avLst/>
          </a:prstGeom>
        </p:spPr>
      </p:pic>
      <p:sp>
        <p:nvSpPr>
          <p:cNvPr id="9" name="TextBox 8">
            <a:extLst>
              <a:ext uri="{FF2B5EF4-FFF2-40B4-BE49-F238E27FC236}">
                <a16:creationId xmlns:a16="http://schemas.microsoft.com/office/drawing/2014/main" id="{841DE394-AFEB-444A-B379-802AFAF895AF}"/>
              </a:ext>
            </a:extLst>
          </p:cNvPr>
          <p:cNvSpPr txBox="1"/>
          <p:nvPr/>
        </p:nvSpPr>
        <p:spPr>
          <a:xfrm>
            <a:off x="2950160" y="4668380"/>
            <a:ext cx="1532407" cy="646331"/>
          </a:xfrm>
          <a:prstGeom prst="rect">
            <a:avLst/>
          </a:prstGeom>
          <a:noFill/>
        </p:spPr>
        <p:txBody>
          <a:bodyPr wrap="none" rtlCol="0">
            <a:spAutoFit/>
          </a:bodyPr>
          <a:lstStyle/>
          <a:p>
            <a:r>
              <a:rPr lang="en-US" dirty="0">
                <a:solidFill>
                  <a:srgbClr val="011893"/>
                </a:solidFill>
              </a:rPr>
              <a:t>Trevor Keenan</a:t>
            </a:r>
          </a:p>
          <a:p>
            <a:r>
              <a:rPr lang="en-US" dirty="0">
                <a:solidFill>
                  <a:srgbClr val="011893"/>
                </a:solidFill>
              </a:rPr>
              <a:t>Berkeley Lab</a:t>
            </a:r>
          </a:p>
        </p:txBody>
      </p:sp>
      <p:sp>
        <p:nvSpPr>
          <p:cNvPr id="10" name="TextBox 9">
            <a:extLst>
              <a:ext uri="{FF2B5EF4-FFF2-40B4-BE49-F238E27FC236}">
                <a16:creationId xmlns:a16="http://schemas.microsoft.com/office/drawing/2014/main" id="{64246EE7-C879-8646-9A50-8BE29AD1E834}"/>
              </a:ext>
            </a:extLst>
          </p:cNvPr>
          <p:cNvSpPr txBox="1"/>
          <p:nvPr/>
        </p:nvSpPr>
        <p:spPr>
          <a:xfrm>
            <a:off x="4482567" y="4668379"/>
            <a:ext cx="1261436" cy="646331"/>
          </a:xfrm>
          <a:prstGeom prst="rect">
            <a:avLst/>
          </a:prstGeom>
          <a:noFill/>
        </p:spPr>
        <p:txBody>
          <a:bodyPr wrap="none" rtlCol="0">
            <a:spAutoFit/>
          </a:bodyPr>
          <a:lstStyle/>
          <a:p>
            <a:r>
              <a:rPr lang="en-US" dirty="0">
                <a:solidFill>
                  <a:srgbClr val="011893"/>
                </a:solidFill>
              </a:rPr>
              <a:t>Wang Han</a:t>
            </a:r>
          </a:p>
          <a:p>
            <a:r>
              <a:rPr lang="en-US" dirty="0">
                <a:solidFill>
                  <a:srgbClr val="011893"/>
                </a:solidFill>
              </a:rPr>
              <a:t>Tsinghua U.</a:t>
            </a:r>
          </a:p>
        </p:txBody>
      </p:sp>
      <p:sp>
        <p:nvSpPr>
          <p:cNvPr id="11" name="TextBox 10">
            <a:extLst>
              <a:ext uri="{FF2B5EF4-FFF2-40B4-BE49-F238E27FC236}">
                <a16:creationId xmlns:a16="http://schemas.microsoft.com/office/drawing/2014/main" id="{693B798D-02E2-D647-A643-F0AA244BDB9D}"/>
              </a:ext>
            </a:extLst>
          </p:cNvPr>
          <p:cNvSpPr txBox="1"/>
          <p:nvPr/>
        </p:nvSpPr>
        <p:spPr>
          <a:xfrm>
            <a:off x="6059120" y="4668378"/>
            <a:ext cx="1702454" cy="646331"/>
          </a:xfrm>
          <a:prstGeom prst="rect">
            <a:avLst/>
          </a:prstGeom>
          <a:noFill/>
        </p:spPr>
        <p:txBody>
          <a:bodyPr wrap="none" rtlCol="0">
            <a:spAutoFit/>
          </a:bodyPr>
          <a:lstStyle/>
          <a:p>
            <a:r>
              <a:rPr lang="en-US" dirty="0">
                <a:solidFill>
                  <a:srgbClr val="011893"/>
                </a:solidFill>
              </a:rPr>
              <a:t>Colin Prentice</a:t>
            </a:r>
          </a:p>
          <a:p>
            <a:r>
              <a:rPr lang="en-US" dirty="0">
                <a:solidFill>
                  <a:srgbClr val="011893"/>
                </a:solidFill>
              </a:rPr>
              <a:t>Imperial College</a:t>
            </a:r>
          </a:p>
        </p:txBody>
      </p:sp>
      <p:pic>
        <p:nvPicPr>
          <p:cNvPr id="13" name="Picture 12">
            <a:extLst>
              <a:ext uri="{FF2B5EF4-FFF2-40B4-BE49-F238E27FC236}">
                <a16:creationId xmlns:a16="http://schemas.microsoft.com/office/drawing/2014/main" id="{36E460D9-5AD2-DE45-AA4A-C45ACF67CA27}"/>
              </a:ext>
            </a:extLst>
          </p:cNvPr>
          <p:cNvPicPr>
            <a:picLocks noChangeAspect="1"/>
          </p:cNvPicPr>
          <p:nvPr/>
        </p:nvPicPr>
        <p:blipFill rotWithShape="1">
          <a:blip r:embed="rId7"/>
          <a:srcRect l="14544" t="24839" r="57491" b="37875"/>
          <a:stretch/>
        </p:blipFill>
        <p:spPr>
          <a:xfrm>
            <a:off x="0" y="5334000"/>
            <a:ext cx="1527048" cy="1540239"/>
          </a:xfrm>
          <a:prstGeom prst="rect">
            <a:avLst/>
          </a:prstGeom>
        </p:spPr>
      </p:pic>
      <p:pic>
        <p:nvPicPr>
          <p:cNvPr id="15" name="Picture 14">
            <a:extLst>
              <a:ext uri="{FF2B5EF4-FFF2-40B4-BE49-F238E27FC236}">
                <a16:creationId xmlns:a16="http://schemas.microsoft.com/office/drawing/2014/main" id="{DD47D210-9AB5-6A4C-8F28-6B329443291C}"/>
              </a:ext>
            </a:extLst>
          </p:cNvPr>
          <p:cNvPicPr>
            <a:picLocks noChangeAspect="1"/>
          </p:cNvPicPr>
          <p:nvPr/>
        </p:nvPicPr>
        <p:blipFill rotWithShape="1">
          <a:blip r:embed="rId8"/>
          <a:srcRect l="33498" t="4180" r="34093" b="70702"/>
          <a:stretch/>
        </p:blipFill>
        <p:spPr>
          <a:xfrm>
            <a:off x="1491501" y="5330952"/>
            <a:ext cx="1524403" cy="1527048"/>
          </a:xfrm>
          <a:prstGeom prst="rect">
            <a:avLst/>
          </a:prstGeom>
        </p:spPr>
      </p:pic>
      <p:sp>
        <p:nvSpPr>
          <p:cNvPr id="16" name="TextBox 15">
            <a:extLst>
              <a:ext uri="{FF2B5EF4-FFF2-40B4-BE49-F238E27FC236}">
                <a16:creationId xmlns:a16="http://schemas.microsoft.com/office/drawing/2014/main" id="{7D46D549-6755-5041-A34A-80D29739DA41}"/>
              </a:ext>
            </a:extLst>
          </p:cNvPr>
          <p:cNvSpPr txBox="1"/>
          <p:nvPr/>
        </p:nvSpPr>
        <p:spPr>
          <a:xfrm>
            <a:off x="0" y="4668382"/>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
        <p:nvSpPr>
          <p:cNvPr id="17" name="TextBox 16">
            <a:extLst>
              <a:ext uri="{FF2B5EF4-FFF2-40B4-BE49-F238E27FC236}">
                <a16:creationId xmlns:a16="http://schemas.microsoft.com/office/drawing/2014/main" id="{DBF343EC-2D3A-C24C-8BD5-878DAF270504}"/>
              </a:ext>
            </a:extLst>
          </p:cNvPr>
          <p:cNvSpPr txBox="1"/>
          <p:nvPr/>
        </p:nvSpPr>
        <p:spPr>
          <a:xfrm>
            <a:off x="1447812" y="4668381"/>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pic>
        <p:nvPicPr>
          <p:cNvPr id="18" name="Picture 17">
            <a:extLst>
              <a:ext uri="{FF2B5EF4-FFF2-40B4-BE49-F238E27FC236}">
                <a16:creationId xmlns:a16="http://schemas.microsoft.com/office/drawing/2014/main" id="{4DBFD635-1FB9-7442-A3E9-6A8776951FB2}"/>
              </a:ext>
            </a:extLst>
          </p:cNvPr>
          <p:cNvPicPr>
            <a:picLocks noChangeAspect="1"/>
          </p:cNvPicPr>
          <p:nvPr/>
        </p:nvPicPr>
        <p:blipFill>
          <a:blip r:embed="rId9"/>
          <a:stretch>
            <a:fillRect/>
          </a:stretch>
        </p:blipFill>
        <p:spPr>
          <a:xfrm>
            <a:off x="8709732" y="5214708"/>
            <a:ext cx="1609332" cy="1759536"/>
          </a:xfrm>
          <a:prstGeom prst="rect">
            <a:avLst/>
          </a:prstGeom>
        </p:spPr>
      </p:pic>
      <p:pic>
        <p:nvPicPr>
          <p:cNvPr id="19" name="Picture 18">
            <a:extLst>
              <a:ext uri="{FF2B5EF4-FFF2-40B4-BE49-F238E27FC236}">
                <a16:creationId xmlns:a16="http://schemas.microsoft.com/office/drawing/2014/main" id="{C9C85099-477E-ED49-9546-CD27B9649DA0}"/>
              </a:ext>
            </a:extLst>
          </p:cNvPr>
          <p:cNvPicPr>
            <a:picLocks noChangeAspect="1"/>
          </p:cNvPicPr>
          <p:nvPr/>
        </p:nvPicPr>
        <p:blipFill>
          <a:blip r:embed="rId10"/>
          <a:stretch>
            <a:fillRect/>
          </a:stretch>
        </p:blipFill>
        <p:spPr>
          <a:xfrm>
            <a:off x="8603613" y="3885365"/>
            <a:ext cx="266830" cy="217677"/>
          </a:xfrm>
          <a:prstGeom prst="rect">
            <a:avLst/>
          </a:prstGeom>
        </p:spPr>
      </p:pic>
    </p:spTree>
    <p:extLst>
      <p:ext uri="{BB962C8B-B14F-4D97-AF65-F5344CB8AC3E}">
        <p14:creationId xmlns:p14="http://schemas.microsoft.com/office/powerpoint/2010/main" val="109776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can impact carbon cycling and climate</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pic>
        <p:nvPicPr>
          <p:cNvPr id="5" name="Picture 4">
            <a:extLst>
              <a:ext uri="{FF2B5EF4-FFF2-40B4-BE49-F238E27FC236}">
                <a16:creationId xmlns:a16="http://schemas.microsoft.com/office/drawing/2014/main" id="{B9B4194B-748E-4A43-BC8A-5938EB896101}"/>
              </a:ext>
            </a:extLst>
          </p:cNvPr>
          <p:cNvPicPr>
            <a:picLocks noChangeAspect="1"/>
          </p:cNvPicPr>
          <p:nvPr/>
        </p:nvPicPr>
        <p:blipFill>
          <a:blip r:embed="rId3"/>
          <a:stretch>
            <a:fillRect/>
          </a:stretch>
        </p:blipFill>
        <p:spPr>
          <a:xfrm>
            <a:off x="838200" y="1909894"/>
            <a:ext cx="4684929" cy="4283630"/>
          </a:xfrm>
          <a:prstGeom prst="rect">
            <a:avLst/>
          </a:prstGeom>
        </p:spPr>
      </p:pic>
      <p:pic>
        <p:nvPicPr>
          <p:cNvPr id="13" name="Picture 12">
            <a:extLst>
              <a:ext uri="{FF2B5EF4-FFF2-40B4-BE49-F238E27FC236}">
                <a16:creationId xmlns:a16="http://schemas.microsoft.com/office/drawing/2014/main" id="{E38C170E-0E82-DE48-8809-BD89FA368FD0}"/>
              </a:ext>
            </a:extLst>
          </p:cNvPr>
          <p:cNvPicPr>
            <a:picLocks noChangeAspect="1"/>
          </p:cNvPicPr>
          <p:nvPr/>
        </p:nvPicPr>
        <p:blipFill rotWithShape="1">
          <a:blip r:embed="rId4">
            <a:extLst>
              <a:ext uri="{28A0092B-C50C-407E-A947-70E740481C1C}">
                <a14:useLocalDpi xmlns:a14="http://schemas.microsoft.com/office/drawing/2010/main" val="0"/>
              </a:ext>
            </a:extLst>
          </a:blip>
          <a:srcRect l="1997" t="49131" r="49328" b="2402"/>
          <a:stretch/>
        </p:blipFill>
        <p:spPr>
          <a:xfrm>
            <a:off x="5959803" y="1909894"/>
            <a:ext cx="5965367" cy="3609406"/>
          </a:xfrm>
          <a:prstGeom prst="rect">
            <a:avLst/>
          </a:prstGeom>
        </p:spPr>
      </p:pic>
      <p:sp>
        <p:nvSpPr>
          <p:cNvPr id="14" name="TextBox 13">
            <a:extLst>
              <a:ext uri="{FF2B5EF4-FFF2-40B4-BE49-F238E27FC236}">
                <a16:creationId xmlns:a16="http://schemas.microsoft.com/office/drawing/2014/main" id="{4ECAEF0E-C957-D244-841C-EF9E082C232C}"/>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
        <p:nvSpPr>
          <p:cNvPr id="15" name="TextBox 14">
            <a:extLst>
              <a:ext uri="{FF2B5EF4-FFF2-40B4-BE49-F238E27FC236}">
                <a16:creationId xmlns:a16="http://schemas.microsoft.com/office/drawing/2014/main" id="{4F5C5678-E5FD-4C4E-98B0-C48719C5FA09}"/>
              </a:ext>
            </a:extLst>
          </p:cNvPr>
          <p:cNvSpPr txBox="1"/>
          <p:nvPr/>
        </p:nvSpPr>
        <p:spPr>
          <a:xfrm>
            <a:off x="0" y="6488668"/>
            <a:ext cx="4135556" cy="369332"/>
          </a:xfrm>
          <a:prstGeom prst="rect">
            <a:avLst/>
          </a:prstGeom>
          <a:noFill/>
        </p:spPr>
        <p:txBody>
          <a:bodyPr wrap="none" rtlCol="0">
            <a:spAutoFit/>
          </a:bodyPr>
          <a:lstStyle/>
          <a:p>
            <a:r>
              <a:rPr lang="en-US" dirty="0"/>
              <a:t>Smith et al. (2017) </a:t>
            </a:r>
            <a:r>
              <a:rPr lang="en-US" i="1" dirty="0"/>
              <a:t>Nature Climate Change</a:t>
            </a:r>
            <a:endParaRPr lang="en-US" dirty="0"/>
          </a:p>
        </p:txBody>
      </p:sp>
    </p:spTree>
    <p:extLst>
      <p:ext uri="{BB962C8B-B14F-4D97-AF65-F5344CB8AC3E}">
        <p14:creationId xmlns:p14="http://schemas.microsoft.com/office/powerpoint/2010/main" val="272834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FC7D-571A-634C-830D-66C5FD1C2EE1}"/>
              </a:ext>
            </a:extLst>
          </p:cNvPr>
          <p:cNvSpPr>
            <a:spLocks noGrp="1"/>
          </p:cNvSpPr>
          <p:nvPr>
            <p:ph type="title"/>
          </p:nvPr>
        </p:nvSpPr>
        <p:spPr/>
        <p:txBody>
          <a:bodyPr/>
          <a:lstStyle/>
          <a:p>
            <a:r>
              <a:rPr lang="en-US" dirty="0"/>
              <a:t>But no theoretical model for photosynthetic acclimation exists</a:t>
            </a:r>
          </a:p>
        </p:txBody>
      </p:sp>
      <p:sp>
        <p:nvSpPr>
          <p:cNvPr id="3" name="Text Placeholder 2">
            <a:extLst>
              <a:ext uri="{FF2B5EF4-FFF2-40B4-BE49-F238E27FC236}">
                <a16:creationId xmlns:a16="http://schemas.microsoft.com/office/drawing/2014/main" id="{0F502CA9-2516-1F4B-AFD5-DFA661CF2483}"/>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75442620-FAE5-3849-98A3-DCEA3EB1E35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6065657-03A6-C847-B269-CAF08D5A061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5657DE-3C31-8948-A8F0-9A5B6D76EA45}"/>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0813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2" name="Content Placeholder 11">
            <a:extLst>
              <a:ext uri="{FF2B5EF4-FFF2-40B4-BE49-F238E27FC236}">
                <a16:creationId xmlns:a16="http://schemas.microsoft.com/office/drawing/2014/main" id="{5641E989-8C69-5345-AA7C-C1A7FCE016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7704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11893"/>
                </a:solidFill>
              </a:rPr>
              <a:t>Unreliable future predictions (overparameterization, tuning)</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84A8664F-15CC-AA4A-B0E2-B2BD9DC1335E}"/>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8" name="TextBox 7">
            <a:extLst>
              <a:ext uri="{FF2B5EF4-FFF2-40B4-BE49-F238E27FC236}">
                <a16:creationId xmlns:a16="http://schemas.microsoft.com/office/drawing/2014/main" id="{0C199290-F26F-2C44-A943-EF3627D2C46B}"/>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9" name="Picture 8">
            <a:extLst>
              <a:ext uri="{FF2B5EF4-FFF2-40B4-BE49-F238E27FC236}">
                <a16:creationId xmlns:a16="http://schemas.microsoft.com/office/drawing/2014/main" id="{BBD9EA17-AABD-8649-B0B9-58859FDCDE32}"/>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10" name="Picture 9">
            <a:extLst>
              <a:ext uri="{FF2B5EF4-FFF2-40B4-BE49-F238E27FC236}">
                <a16:creationId xmlns:a16="http://schemas.microsoft.com/office/drawing/2014/main" id="{03E45BE5-2658-7E48-8EFD-DF92A09E15FB}"/>
              </a:ext>
            </a:extLst>
          </p:cNvPr>
          <p:cNvPicPr>
            <a:picLocks noChangeAspect="1"/>
          </p:cNvPicPr>
          <p:nvPr/>
        </p:nvPicPr>
        <p:blipFill>
          <a:blip r:embed="rId4"/>
          <a:stretch>
            <a:fillRect/>
          </a:stretch>
        </p:blipFill>
        <p:spPr>
          <a:xfrm>
            <a:off x="1386668" y="2814431"/>
            <a:ext cx="3702252" cy="3362532"/>
          </a:xfrm>
          <a:prstGeom prst="rect">
            <a:avLst/>
          </a:prstGeom>
        </p:spPr>
      </p:pic>
    </p:spTree>
    <p:extLst>
      <p:ext uri="{BB962C8B-B14F-4D97-AF65-F5344CB8AC3E}">
        <p14:creationId xmlns:p14="http://schemas.microsoft.com/office/powerpoint/2010/main" val="56948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689-7842-7641-9458-6647C2D24836}"/>
              </a:ext>
            </a:extLst>
          </p:cNvPr>
          <p:cNvSpPr>
            <a:spLocks noGrp="1"/>
          </p:cNvSpPr>
          <p:nvPr>
            <p:ph type="title"/>
          </p:nvPr>
        </p:nvSpPr>
        <p:spPr/>
        <p:txBody>
          <a:bodyPr/>
          <a:lstStyle/>
          <a:p>
            <a:r>
              <a:rPr lang="en-US" dirty="0"/>
              <a:t>Lack of theory results in…</a:t>
            </a:r>
          </a:p>
        </p:txBody>
      </p:sp>
      <p:sp>
        <p:nvSpPr>
          <p:cNvPr id="3" name="Content Placeholder 2">
            <a:extLst>
              <a:ext uri="{FF2B5EF4-FFF2-40B4-BE49-F238E27FC236}">
                <a16:creationId xmlns:a16="http://schemas.microsoft.com/office/drawing/2014/main" id="{C393DFAB-023B-044C-8635-933DFB2CEABD}"/>
              </a:ext>
            </a:extLst>
          </p:cNvPr>
          <p:cNvSpPr>
            <a:spLocks noGrp="1"/>
          </p:cNvSpPr>
          <p:nvPr>
            <p:ph idx="1"/>
          </p:nvPr>
        </p:nvSpPr>
        <p:spPr/>
        <p:txBody>
          <a:bodyPr/>
          <a:lstStyle/>
          <a:p>
            <a:r>
              <a:rPr lang="en-US" dirty="0">
                <a:solidFill>
                  <a:srgbClr val="009051"/>
                </a:solidFill>
              </a:rPr>
              <a:t>Inability to test mechanisms</a:t>
            </a:r>
          </a:p>
        </p:txBody>
      </p:sp>
      <p:grpSp>
        <p:nvGrpSpPr>
          <p:cNvPr id="4" name="Group 3">
            <a:extLst>
              <a:ext uri="{FF2B5EF4-FFF2-40B4-BE49-F238E27FC236}">
                <a16:creationId xmlns:a16="http://schemas.microsoft.com/office/drawing/2014/main" id="{F2DE28C5-FA9A-0845-ACED-75B6F40FDB38}"/>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2CE9F2-9427-AC4C-9884-569D8126A28E}"/>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72E6961-412C-274E-8596-6908B0061433}"/>
                </a:ext>
              </a:extLst>
            </p:cNvPr>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FA764E43-5E77-EA4A-B700-878FA5F88586}"/>
              </a:ext>
            </a:extLst>
          </p:cNvPr>
          <p:cNvPicPr>
            <a:picLocks noChangeAspect="1"/>
          </p:cNvPicPr>
          <p:nvPr/>
        </p:nvPicPr>
        <p:blipFill rotWithShape="1">
          <a:blip r:embed="rId3">
            <a:extLst>
              <a:ext uri="{28A0092B-C50C-407E-A947-70E740481C1C}">
                <a14:useLocalDpi xmlns:a14="http://schemas.microsoft.com/office/drawing/2010/main" val="0"/>
              </a:ext>
            </a:extLst>
          </a:blip>
          <a:srcRect l="2728" r="49685" b="49252"/>
          <a:stretch/>
        </p:blipFill>
        <p:spPr>
          <a:xfrm>
            <a:off x="6226442" y="2532671"/>
            <a:ext cx="5832143" cy="3779229"/>
          </a:xfrm>
          <a:prstGeom prst="rect">
            <a:avLst/>
          </a:prstGeom>
        </p:spPr>
      </p:pic>
      <p:pic>
        <p:nvPicPr>
          <p:cNvPr id="8" name="Picture 7">
            <a:extLst>
              <a:ext uri="{FF2B5EF4-FFF2-40B4-BE49-F238E27FC236}">
                <a16:creationId xmlns:a16="http://schemas.microsoft.com/office/drawing/2014/main" id="{564D93E5-3B7D-594B-824D-62633E8F4915}"/>
              </a:ext>
            </a:extLst>
          </p:cNvPr>
          <p:cNvPicPr>
            <a:picLocks noChangeAspect="1"/>
          </p:cNvPicPr>
          <p:nvPr/>
        </p:nvPicPr>
        <p:blipFill>
          <a:blip r:embed="rId4"/>
          <a:stretch>
            <a:fillRect/>
          </a:stretch>
        </p:blipFill>
        <p:spPr>
          <a:xfrm>
            <a:off x="1386668" y="2814431"/>
            <a:ext cx="3702252" cy="3362532"/>
          </a:xfrm>
          <a:prstGeom prst="rect">
            <a:avLst/>
          </a:prstGeom>
        </p:spPr>
      </p:pic>
      <p:sp>
        <p:nvSpPr>
          <p:cNvPr id="9" name="TextBox 8">
            <a:extLst>
              <a:ext uri="{FF2B5EF4-FFF2-40B4-BE49-F238E27FC236}">
                <a16:creationId xmlns:a16="http://schemas.microsoft.com/office/drawing/2014/main" id="{B723CE28-825B-D847-8808-8502222A4ECB}"/>
              </a:ext>
            </a:extLst>
          </p:cNvPr>
          <p:cNvSpPr txBox="1"/>
          <p:nvPr/>
        </p:nvSpPr>
        <p:spPr>
          <a:xfrm>
            <a:off x="0" y="6488668"/>
            <a:ext cx="2986395" cy="369332"/>
          </a:xfrm>
          <a:prstGeom prst="rect">
            <a:avLst/>
          </a:prstGeom>
          <a:noFill/>
        </p:spPr>
        <p:txBody>
          <a:bodyPr wrap="none" rtlCol="0">
            <a:spAutoFit/>
          </a:bodyPr>
          <a:lstStyle/>
          <a:p>
            <a:r>
              <a:rPr lang="en-US" dirty="0" err="1"/>
              <a:t>Kattge</a:t>
            </a:r>
            <a:r>
              <a:rPr lang="en-US" dirty="0"/>
              <a:t> and Knorr (2007) </a:t>
            </a:r>
            <a:r>
              <a:rPr lang="en-US" i="1" dirty="0"/>
              <a:t>PC&amp;E</a:t>
            </a:r>
            <a:endParaRPr lang="en-US" dirty="0"/>
          </a:p>
        </p:txBody>
      </p:sp>
      <p:sp>
        <p:nvSpPr>
          <p:cNvPr id="10" name="TextBox 9">
            <a:extLst>
              <a:ext uri="{FF2B5EF4-FFF2-40B4-BE49-F238E27FC236}">
                <a16:creationId xmlns:a16="http://schemas.microsoft.com/office/drawing/2014/main" id="{4E705CD8-5E92-D740-A6B7-8522DDAB0946}"/>
              </a:ext>
            </a:extLst>
          </p:cNvPr>
          <p:cNvSpPr txBox="1"/>
          <p:nvPr/>
        </p:nvSpPr>
        <p:spPr>
          <a:xfrm>
            <a:off x="9617962" y="6488668"/>
            <a:ext cx="2574038" cy="369332"/>
          </a:xfrm>
          <a:prstGeom prst="rect">
            <a:avLst/>
          </a:prstGeom>
          <a:noFill/>
        </p:spPr>
        <p:txBody>
          <a:bodyPr wrap="none" rtlCol="0">
            <a:spAutoFit/>
          </a:bodyPr>
          <a:lstStyle/>
          <a:p>
            <a:r>
              <a:rPr lang="en-US" dirty="0"/>
              <a:t>Smith et al. (2017) </a:t>
            </a:r>
            <a:r>
              <a:rPr lang="en-US" i="1" dirty="0"/>
              <a:t>JAMES</a:t>
            </a:r>
            <a:endParaRPr lang="en-US" dirty="0"/>
          </a:p>
        </p:txBody>
      </p:sp>
    </p:spTree>
    <p:extLst>
      <p:ext uri="{BB962C8B-B14F-4D97-AF65-F5344CB8AC3E}">
        <p14:creationId xmlns:p14="http://schemas.microsoft.com/office/powerpoint/2010/main" val="382423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938B-F270-6149-BEB8-EF3C1BDA0F91}"/>
              </a:ext>
            </a:extLst>
          </p:cNvPr>
          <p:cNvSpPr>
            <a:spLocks noGrp="1"/>
          </p:cNvSpPr>
          <p:nvPr>
            <p:ph type="title"/>
          </p:nvPr>
        </p:nvSpPr>
        <p:spPr>
          <a:xfrm>
            <a:off x="927385" y="1937981"/>
            <a:ext cx="10515600" cy="3179929"/>
          </a:xfrm>
        </p:spPr>
        <p:txBody>
          <a:bodyPr>
            <a:normAutofit/>
          </a:bodyPr>
          <a:lstStyle/>
          <a:p>
            <a:r>
              <a:rPr lang="en-US" sz="4800" b="1" u="sng" dirty="0"/>
              <a:t>Our Goal</a:t>
            </a:r>
            <a:r>
              <a:rPr lang="en-US" sz="4800" dirty="0"/>
              <a:t>: Develop a mechanistic model of photosynthetic acclimation based on </a:t>
            </a:r>
            <a:r>
              <a:rPr lang="en-US" sz="4800" b="1" dirty="0">
                <a:solidFill>
                  <a:srgbClr val="011893"/>
                </a:solidFill>
              </a:rPr>
              <a:t>optimization</a:t>
            </a:r>
            <a:r>
              <a:rPr lang="en-US" sz="4800" dirty="0"/>
              <a:t> and the </a:t>
            </a:r>
            <a:r>
              <a:rPr lang="en-US" sz="4800" b="1" dirty="0">
                <a:solidFill>
                  <a:srgbClr val="011893"/>
                </a:solidFill>
              </a:rPr>
              <a:t>first principles</a:t>
            </a:r>
            <a:r>
              <a:rPr lang="en-US" sz="4800" dirty="0"/>
              <a:t> of plant physiological theory</a:t>
            </a:r>
          </a:p>
        </p:txBody>
      </p:sp>
      <p:grpSp>
        <p:nvGrpSpPr>
          <p:cNvPr id="4" name="Group 3">
            <a:extLst>
              <a:ext uri="{FF2B5EF4-FFF2-40B4-BE49-F238E27FC236}">
                <a16:creationId xmlns:a16="http://schemas.microsoft.com/office/drawing/2014/main" id="{E3E342A3-645B-2045-A402-ED9BF3869D3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110B46D7-6041-E648-B27E-F2DCF22CB44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728FF59-0793-AB4E-BC40-6DC6A397419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8425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46F-B6FB-844C-B73F-86C9DE51D54A}"/>
              </a:ext>
            </a:extLst>
          </p:cNvPr>
          <p:cNvSpPr>
            <a:spLocks noGrp="1"/>
          </p:cNvSpPr>
          <p:nvPr>
            <p:ph type="title"/>
          </p:nvPr>
        </p:nvSpPr>
        <p:spPr/>
        <p:txBody>
          <a:bodyPr/>
          <a:lstStyle/>
          <a:p>
            <a:r>
              <a:rPr lang="en-US" dirty="0"/>
              <a:t>Optimization: </a:t>
            </a:r>
            <a:r>
              <a:rPr lang="en-US" b="1" dirty="0">
                <a:solidFill>
                  <a:srgbClr val="009051"/>
                </a:solidFill>
              </a:rPr>
              <a:t>Least cost hypothesis</a:t>
            </a:r>
          </a:p>
        </p:txBody>
      </p:sp>
      <p:sp>
        <p:nvSpPr>
          <p:cNvPr id="3" name="Content Placeholder 2">
            <a:extLst>
              <a:ext uri="{FF2B5EF4-FFF2-40B4-BE49-F238E27FC236}">
                <a16:creationId xmlns:a16="http://schemas.microsoft.com/office/drawing/2014/main" id="{C1806170-9794-4545-8B2B-AB7F8197D6B3}"/>
              </a:ext>
            </a:extLst>
          </p:cNvPr>
          <p:cNvSpPr>
            <a:spLocks noGrp="1"/>
          </p:cNvSpPr>
          <p:nvPr>
            <p:ph idx="1"/>
          </p:nvPr>
        </p:nvSpPr>
        <p:spPr/>
        <p:txBody>
          <a:bodyPr>
            <a:normAutofit/>
          </a:bodyPr>
          <a:lstStyle/>
          <a:p>
            <a:pPr marL="0" indent="0">
              <a:buNone/>
            </a:pPr>
            <a:r>
              <a:rPr lang="en-US" sz="6000" dirty="0">
                <a:solidFill>
                  <a:srgbClr val="011893"/>
                </a:solidFill>
              </a:rPr>
              <a:t>Maintain fastest rate of photosynthesis at the lowest cost (water and nutrient use)</a:t>
            </a:r>
          </a:p>
        </p:txBody>
      </p:sp>
      <p:sp>
        <p:nvSpPr>
          <p:cNvPr id="4" name="TextBox 3">
            <a:extLst>
              <a:ext uri="{FF2B5EF4-FFF2-40B4-BE49-F238E27FC236}">
                <a16:creationId xmlns:a16="http://schemas.microsoft.com/office/drawing/2014/main" id="{E4065BA7-F5D6-064C-953B-C92F6780C88A}"/>
              </a:ext>
            </a:extLst>
          </p:cNvPr>
          <p:cNvSpPr txBox="1"/>
          <p:nvPr/>
        </p:nvSpPr>
        <p:spPr>
          <a:xfrm>
            <a:off x="10549" y="6488668"/>
            <a:ext cx="3927998" cy="369332"/>
          </a:xfrm>
          <a:prstGeom prst="rect">
            <a:avLst/>
          </a:prstGeom>
          <a:noFill/>
        </p:spPr>
        <p:txBody>
          <a:bodyPr wrap="none" rtlCol="0">
            <a:spAutoFit/>
          </a:bodyPr>
          <a:lstStyle/>
          <a:p>
            <a:r>
              <a:rPr lang="en-US" dirty="0"/>
              <a:t>Wright et al. (2003) </a:t>
            </a:r>
            <a:r>
              <a:rPr lang="en-US" i="1" dirty="0"/>
              <a:t>American Naturalist</a:t>
            </a:r>
            <a:endParaRPr lang="en-US" dirty="0"/>
          </a:p>
        </p:txBody>
      </p:sp>
      <p:grpSp>
        <p:nvGrpSpPr>
          <p:cNvPr id="5" name="Group 4">
            <a:extLst>
              <a:ext uri="{FF2B5EF4-FFF2-40B4-BE49-F238E27FC236}">
                <a16:creationId xmlns:a16="http://schemas.microsoft.com/office/drawing/2014/main" id="{E365BF37-C68C-4C4E-9B57-58627910B34E}"/>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96DD88E-2223-0847-A5BB-43958C99A1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75C25FC5-204A-2540-85E9-9227690C9699}"/>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3074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C82D73CB-27EF-854E-A735-983AD614332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F737F39-9D64-6A49-9E45-CBB0D4987461}"/>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7ECE7FA4-0399-CA49-A8B9-B178FFDB518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994403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photosynthetic biochemistry}</a:t>
            </a:r>
          </a:p>
        </p:txBody>
      </p:sp>
      <p:sp>
        <p:nvSpPr>
          <p:cNvPr id="4" name="TextBox 3">
            <a:extLst>
              <a:ext uri="{FF2B5EF4-FFF2-40B4-BE49-F238E27FC236}">
                <a16:creationId xmlns:a16="http://schemas.microsoft.com/office/drawing/2014/main" id="{EB7D5916-9327-164F-A769-DD7ACCA9CB58}"/>
              </a:ext>
            </a:extLst>
          </p:cNvPr>
          <p:cNvSpPr txBox="1"/>
          <p:nvPr/>
        </p:nvSpPr>
        <p:spPr>
          <a:xfrm>
            <a:off x="4981432" y="4899546"/>
            <a:ext cx="5204373" cy="523220"/>
          </a:xfrm>
          <a:prstGeom prst="rect">
            <a:avLst/>
          </a:prstGeom>
          <a:noFill/>
        </p:spPr>
        <p:txBody>
          <a:bodyPr wrap="none" rtlCol="0">
            <a:spAutoFit/>
          </a:bodyPr>
          <a:lstStyle/>
          <a:p>
            <a:r>
              <a:rPr lang="en-US" sz="2800" dirty="0">
                <a:solidFill>
                  <a:srgbClr val="011893"/>
                </a:solidFill>
              </a:rPr>
              <a:t>Must predict optimal rates of both</a:t>
            </a:r>
          </a:p>
        </p:txBody>
      </p:sp>
      <p:cxnSp>
        <p:nvCxnSpPr>
          <p:cNvPr id="6" name="Straight Arrow Connector 5">
            <a:extLst>
              <a:ext uri="{FF2B5EF4-FFF2-40B4-BE49-F238E27FC236}">
                <a16:creationId xmlns:a16="http://schemas.microsoft.com/office/drawing/2014/main" id="{2D29D990-7457-7948-BF4F-9CA6FD18A1BB}"/>
              </a:ext>
            </a:extLst>
          </p:cNvPr>
          <p:cNvCxnSpPr>
            <a:stCxn id="4" idx="0"/>
          </p:cNvCxnSpPr>
          <p:nvPr/>
        </p:nvCxnSpPr>
        <p:spPr>
          <a:xfrm flipH="1" flipV="1">
            <a:off x="7574507" y="3875852"/>
            <a:ext cx="9112" cy="1023694"/>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F88DAF7-410D-B849-BED0-7A13682D547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92236CE8-EF9F-0B42-978C-377CE3B87D4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7EA2B03-8292-404C-99A4-78D0B1FC19E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0062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256287" cy="1446550"/>
          </a:xfrm>
          <a:prstGeom prst="rect">
            <a:avLst/>
          </a:prstGeom>
          <a:noFill/>
        </p:spPr>
        <p:txBody>
          <a:bodyPr wrap="none" rtlCol="0">
            <a:spAutoFit/>
          </a:bodyPr>
          <a:lstStyle/>
          <a:p>
            <a:r>
              <a:rPr lang="en-US" sz="4400" dirty="0">
                <a:solidFill>
                  <a:srgbClr val="009051"/>
                </a:solidFill>
              </a:rPr>
              <a:t>Photosynthesis = f{</a:t>
            </a:r>
            <a:r>
              <a:rPr lang="en-US" sz="4400" b="1" dirty="0">
                <a:solidFill>
                  <a:srgbClr val="011893"/>
                </a:solidFill>
              </a:rPr>
              <a:t>stomatal conductance</a:t>
            </a:r>
            <a:r>
              <a:rPr lang="en-US" sz="4400" dirty="0">
                <a:solidFill>
                  <a:srgbClr val="009051"/>
                </a:solidFill>
              </a:rPr>
              <a:t>, </a:t>
            </a:r>
          </a:p>
          <a:p>
            <a:r>
              <a:rPr lang="en-US" sz="4400" dirty="0">
                <a:solidFill>
                  <a:srgbClr val="009051"/>
                </a:solidFill>
              </a:rPr>
              <a:t>				     photosynthetic biochemistry}</a:t>
            </a:r>
          </a:p>
        </p:txBody>
      </p:sp>
      <p:grpSp>
        <p:nvGrpSpPr>
          <p:cNvPr id="4" name="Group 3">
            <a:extLst>
              <a:ext uri="{FF2B5EF4-FFF2-40B4-BE49-F238E27FC236}">
                <a16:creationId xmlns:a16="http://schemas.microsoft.com/office/drawing/2014/main" id="{5BFBBFB3-1048-EB41-9A64-5373072F713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2042E35-E633-2F44-8620-0A6E7B4C5BB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DA6F982-B53C-AF4A-8C83-8B84E8A04F6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7218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8654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982331-D69A-9242-B5E8-7F548B8072F0}"/>
              </a:ext>
            </a:extLst>
          </p:cNvPr>
          <p:cNvPicPr>
            <a:picLocks noChangeAspect="1"/>
          </p:cNvPicPr>
          <p:nvPr/>
        </p:nvPicPr>
        <p:blipFill>
          <a:blip r:embed="rId2"/>
          <a:stretch>
            <a:fillRect/>
          </a:stretch>
        </p:blipFill>
        <p:spPr>
          <a:xfrm>
            <a:off x="4148918" y="0"/>
            <a:ext cx="8043081" cy="3006000"/>
          </a:xfrm>
          <a:prstGeom prst="rect">
            <a:avLst/>
          </a:prstGeom>
        </p:spPr>
      </p:pic>
      <p:pic>
        <p:nvPicPr>
          <p:cNvPr id="3" name="Picture 2">
            <a:extLst>
              <a:ext uri="{FF2B5EF4-FFF2-40B4-BE49-F238E27FC236}">
                <a16:creationId xmlns:a16="http://schemas.microsoft.com/office/drawing/2014/main" id="{EC495E41-DF3E-2646-B2DC-B599A79EFCFB}"/>
              </a:ext>
            </a:extLst>
          </p:cNvPr>
          <p:cNvPicPr>
            <a:picLocks noChangeAspect="1"/>
          </p:cNvPicPr>
          <p:nvPr/>
        </p:nvPicPr>
        <p:blipFill>
          <a:blip r:embed="rId3"/>
          <a:stretch>
            <a:fillRect/>
          </a:stretch>
        </p:blipFill>
        <p:spPr>
          <a:xfrm>
            <a:off x="150126" y="3363816"/>
            <a:ext cx="7620000" cy="2782513"/>
          </a:xfrm>
          <a:prstGeom prst="rect">
            <a:avLst/>
          </a:prstGeom>
        </p:spPr>
      </p:pic>
    </p:spTree>
    <p:extLst>
      <p:ext uri="{BB962C8B-B14F-4D97-AF65-F5344CB8AC3E}">
        <p14:creationId xmlns:p14="http://schemas.microsoft.com/office/powerpoint/2010/main" val="1551065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B302-4FD0-5941-9CFF-67A4AB041D2E}"/>
              </a:ext>
            </a:extLst>
          </p:cNvPr>
          <p:cNvSpPr>
            <a:spLocks noGrp="1"/>
          </p:cNvSpPr>
          <p:nvPr>
            <p:ph type="title"/>
          </p:nvPr>
        </p:nvSpPr>
        <p:spPr/>
        <p:txBody>
          <a:bodyPr/>
          <a:lstStyle/>
          <a:p>
            <a:r>
              <a:rPr lang="en-US" dirty="0"/>
              <a:t>Optimal photosynthesis </a:t>
            </a:r>
          </a:p>
        </p:txBody>
      </p:sp>
      <p:sp>
        <p:nvSpPr>
          <p:cNvPr id="3" name="TextBox 2">
            <a:extLst>
              <a:ext uri="{FF2B5EF4-FFF2-40B4-BE49-F238E27FC236}">
                <a16:creationId xmlns:a16="http://schemas.microsoft.com/office/drawing/2014/main" id="{3D126F48-AE80-394B-9AD4-10B089AE4C94}"/>
              </a:ext>
            </a:extLst>
          </p:cNvPr>
          <p:cNvSpPr txBox="1"/>
          <p:nvPr/>
        </p:nvSpPr>
        <p:spPr>
          <a:xfrm>
            <a:off x="467856" y="2429302"/>
            <a:ext cx="11402737" cy="1446550"/>
          </a:xfrm>
          <a:prstGeom prst="rect">
            <a:avLst/>
          </a:prstGeom>
          <a:noFill/>
        </p:spPr>
        <p:txBody>
          <a:bodyPr wrap="none" rtlCol="0">
            <a:spAutoFit/>
          </a:bodyPr>
          <a:lstStyle/>
          <a:p>
            <a:r>
              <a:rPr lang="en-US" sz="4400" dirty="0">
                <a:solidFill>
                  <a:srgbClr val="009051"/>
                </a:solidFill>
              </a:rPr>
              <a:t>Photosynthesis = f{stomatal conductance, </a:t>
            </a:r>
          </a:p>
          <a:p>
            <a:r>
              <a:rPr lang="en-US" sz="4400" dirty="0">
                <a:solidFill>
                  <a:srgbClr val="009051"/>
                </a:solidFill>
              </a:rPr>
              <a:t>				     </a:t>
            </a:r>
            <a:r>
              <a:rPr lang="en-US" sz="4400" b="1" dirty="0">
                <a:solidFill>
                  <a:srgbClr val="011893"/>
                </a:solidFill>
              </a:rPr>
              <a:t>photosynthetic biochemistry</a:t>
            </a:r>
            <a:r>
              <a:rPr lang="en-US" sz="4400" dirty="0">
                <a:solidFill>
                  <a:srgbClr val="009051"/>
                </a:solidFill>
              </a:rPr>
              <a:t>}</a:t>
            </a:r>
          </a:p>
        </p:txBody>
      </p:sp>
    </p:spTree>
    <p:extLst>
      <p:ext uri="{BB962C8B-B14F-4D97-AF65-F5344CB8AC3E}">
        <p14:creationId xmlns:p14="http://schemas.microsoft.com/office/powerpoint/2010/main" val="1026959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u="sng" dirty="0">
                <a:solidFill>
                  <a:srgbClr val="009051"/>
                </a:solidFill>
              </a:rPr>
              <a:t>Rubisco carboxylation rate</a:t>
            </a:r>
            <a:r>
              <a:rPr lang="en-US" sz="3600" dirty="0">
                <a:solidFill>
                  <a:srgbClr val="011893"/>
                </a:solidFill>
              </a:rPr>
              <a:t> or </a:t>
            </a:r>
            <a:r>
              <a:rPr lang="en-US" sz="3600" b="1" u="sng" dirty="0">
                <a:solidFill>
                  <a:srgbClr val="009051"/>
                </a:solidFill>
              </a:rPr>
              <a:t>electron transport rate to regenerate Rubisco</a:t>
            </a:r>
          </a:p>
          <a:p>
            <a:pPr marL="0" indent="0">
              <a:buNone/>
            </a:pPr>
            <a:endParaRPr lang="en-US" sz="3600" dirty="0">
              <a:solidFill>
                <a:srgbClr val="011893"/>
              </a:solidFill>
            </a:endParaRPr>
          </a:p>
        </p:txBody>
      </p:sp>
    </p:spTree>
    <p:extLst>
      <p:ext uri="{BB962C8B-B14F-4D97-AF65-F5344CB8AC3E}">
        <p14:creationId xmlns:p14="http://schemas.microsoft.com/office/powerpoint/2010/main" val="3755258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D7D-296E-504A-9E08-6C58B1D8C701}"/>
              </a:ext>
            </a:extLst>
          </p:cNvPr>
          <p:cNvSpPr>
            <a:spLocks noGrp="1"/>
          </p:cNvSpPr>
          <p:nvPr>
            <p:ph type="title"/>
          </p:nvPr>
        </p:nvSpPr>
        <p:spPr/>
        <p:txBody>
          <a:bodyPr/>
          <a:lstStyle/>
          <a:p>
            <a:r>
              <a:rPr lang="en-US" dirty="0"/>
              <a:t>Biochemistry optimization: </a:t>
            </a:r>
            <a:r>
              <a:rPr lang="en-US" dirty="0">
                <a:solidFill>
                  <a:srgbClr val="011893"/>
                </a:solidFill>
              </a:rPr>
              <a:t>Coordination hypothesis</a:t>
            </a:r>
          </a:p>
        </p:txBody>
      </p:sp>
      <p:sp>
        <p:nvSpPr>
          <p:cNvPr id="3" name="Content Placeholder 2">
            <a:extLst>
              <a:ext uri="{FF2B5EF4-FFF2-40B4-BE49-F238E27FC236}">
                <a16:creationId xmlns:a16="http://schemas.microsoft.com/office/drawing/2014/main" id="{3701623F-339E-1740-8712-AF885DA7B0D3}"/>
              </a:ext>
            </a:extLst>
          </p:cNvPr>
          <p:cNvSpPr>
            <a:spLocks noGrp="1"/>
          </p:cNvSpPr>
          <p:nvPr>
            <p:ph idx="1"/>
          </p:nvPr>
        </p:nvSpPr>
        <p:spPr/>
        <p:txBody>
          <a:bodyPr>
            <a:normAutofit/>
          </a:bodyPr>
          <a:lstStyle/>
          <a:p>
            <a:pPr marL="0" indent="0">
              <a:buNone/>
            </a:pPr>
            <a:r>
              <a:rPr lang="en-US" sz="3600" dirty="0">
                <a:solidFill>
                  <a:srgbClr val="011893"/>
                </a:solidFill>
              </a:rPr>
              <a:t>Photosynthesis may be limited by </a:t>
            </a:r>
            <a:r>
              <a:rPr lang="en-US" sz="3600" b="1" u="sng" dirty="0">
                <a:solidFill>
                  <a:srgbClr val="009051"/>
                </a:solidFill>
              </a:rPr>
              <a:t>Rubisco carboxylation rate</a:t>
            </a:r>
            <a:r>
              <a:rPr lang="en-US" sz="3600" dirty="0">
                <a:solidFill>
                  <a:srgbClr val="011893"/>
                </a:solidFill>
              </a:rPr>
              <a:t> or </a:t>
            </a:r>
            <a:r>
              <a:rPr lang="en-US" sz="3600" b="1" u="sng" dirty="0">
                <a:solidFill>
                  <a:srgbClr val="009051"/>
                </a:solidFill>
              </a:rPr>
              <a:t>electron transport rate to regenerate Rubisco</a:t>
            </a:r>
          </a:p>
          <a:p>
            <a:pPr marL="0" indent="0">
              <a:buNone/>
            </a:pPr>
            <a:endParaRPr lang="en-US" sz="3600" dirty="0">
              <a:solidFill>
                <a:srgbClr val="011893"/>
              </a:solidFill>
            </a:endParaRPr>
          </a:p>
          <a:p>
            <a:pPr marL="0" indent="0">
              <a:buNone/>
            </a:pPr>
            <a:r>
              <a:rPr lang="en-US" sz="4800" b="1" u="sng" dirty="0">
                <a:solidFill>
                  <a:srgbClr val="011893"/>
                </a:solidFill>
              </a:rPr>
              <a:t>Optimally, plants will coordinate their biochemistry to be equally limited by both rates</a:t>
            </a:r>
          </a:p>
        </p:txBody>
      </p:sp>
    </p:spTree>
    <p:extLst>
      <p:ext uri="{BB962C8B-B14F-4D97-AF65-F5344CB8AC3E}">
        <p14:creationId xmlns:p14="http://schemas.microsoft.com/office/powerpoint/2010/main" val="2190890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5" name="TextBox 4"/>
          <p:cNvSpPr txBox="1"/>
          <p:nvPr/>
        </p:nvSpPr>
        <p:spPr>
          <a:xfrm>
            <a:off x="3644153" y="2837329"/>
            <a:ext cx="4562467" cy="2215991"/>
          </a:xfrm>
          <a:prstGeom prst="rect">
            <a:avLst/>
          </a:prstGeom>
          <a:noFill/>
        </p:spPr>
        <p:txBody>
          <a:bodyPr wrap="none" rtlCol="0">
            <a:spAutoFit/>
          </a:bodyPr>
          <a:lstStyle/>
          <a:p>
            <a:r>
              <a:rPr lang="en-US" sz="13800" i="1" dirty="0">
                <a:solidFill>
                  <a:srgbClr val="009051"/>
                </a:solidFill>
              </a:rPr>
              <a:t>A</a:t>
            </a:r>
            <a:r>
              <a:rPr lang="en-US" sz="13800" baseline="-25000" dirty="0">
                <a:solidFill>
                  <a:srgbClr val="009051"/>
                </a:solidFill>
              </a:rPr>
              <a:t>c </a:t>
            </a:r>
            <a:r>
              <a:rPr lang="en-US" sz="13800" dirty="0">
                <a:solidFill>
                  <a:srgbClr val="009051"/>
                </a:solidFill>
              </a:rPr>
              <a:t>= </a:t>
            </a:r>
            <a:r>
              <a:rPr lang="en-US" sz="13800" i="1" dirty="0" err="1">
                <a:solidFill>
                  <a:srgbClr val="009051"/>
                </a:solidFill>
              </a:rPr>
              <a:t>A</a:t>
            </a:r>
            <a:r>
              <a:rPr lang="en-US" sz="13800" baseline="-25000" dirty="0" err="1">
                <a:solidFill>
                  <a:srgbClr val="009051"/>
                </a:solidFill>
              </a:rPr>
              <a:t>j</a:t>
            </a:r>
            <a:endParaRPr lang="en-US" sz="13800" dirty="0">
              <a:solidFill>
                <a:srgbClr val="009051"/>
              </a:solidFill>
            </a:endParaRPr>
          </a:p>
        </p:txBody>
      </p:sp>
      <p:sp>
        <p:nvSpPr>
          <p:cNvPr id="3" name="TextBox 2"/>
          <p:cNvSpPr txBox="1"/>
          <p:nvPr/>
        </p:nvSpPr>
        <p:spPr>
          <a:xfrm>
            <a:off x="1183341" y="2190998"/>
            <a:ext cx="2319609" cy="646331"/>
          </a:xfrm>
          <a:prstGeom prst="rect">
            <a:avLst/>
          </a:prstGeom>
          <a:noFill/>
        </p:spPr>
        <p:txBody>
          <a:bodyPr wrap="none" rtlCol="0">
            <a:spAutoFit/>
          </a:bodyPr>
          <a:lstStyle/>
          <a:p>
            <a:r>
              <a:rPr lang="en-US" sz="3600" dirty="0"/>
              <a:t>Optimally</a:t>
            </a:r>
            <a:r>
              <a:rPr lang="mr-IN" sz="3600" dirty="0"/>
              <a:t>…</a:t>
            </a:r>
            <a:endParaRPr lang="en-US" sz="3600" dirty="0"/>
          </a:p>
        </p:txBody>
      </p:sp>
      <p:sp>
        <p:nvSpPr>
          <p:cNvPr id="6" name="TextBox 5"/>
          <p:cNvSpPr txBox="1"/>
          <p:nvPr/>
        </p:nvSpPr>
        <p:spPr>
          <a:xfrm>
            <a:off x="596153" y="5637928"/>
            <a:ext cx="4831515" cy="461665"/>
          </a:xfrm>
          <a:prstGeom prst="rect">
            <a:avLst/>
          </a:prstGeom>
          <a:noFill/>
        </p:spPr>
        <p:txBody>
          <a:bodyPr wrap="none" rtlCol="0">
            <a:spAutoFit/>
          </a:bodyPr>
          <a:lstStyle/>
          <a:p>
            <a:r>
              <a:rPr lang="en-US" sz="2400" dirty="0">
                <a:solidFill>
                  <a:srgbClr val="011893"/>
                </a:solidFill>
              </a:rPr>
              <a:t>Carboxylation-limited photosynthesis</a:t>
            </a:r>
          </a:p>
        </p:txBody>
      </p:sp>
      <p:cxnSp>
        <p:nvCxnSpPr>
          <p:cNvPr id="7" name="Straight Arrow Connector 6"/>
          <p:cNvCxnSpPr>
            <a:stCxn id="6" idx="0"/>
          </p:cNvCxnSpPr>
          <p:nvPr/>
        </p:nvCxnSpPr>
        <p:spPr>
          <a:xfrm flipV="1">
            <a:off x="3011911" y="4733366"/>
            <a:ext cx="491039" cy="90456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50858" y="5452253"/>
            <a:ext cx="3941142" cy="830997"/>
          </a:xfrm>
          <a:prstGeom prst="rect">
            <a:avLst/>
          </a:prstGeom>
          <a:noFill/>
        </p:spPr>
        <p:txBody>
          <a:bodyPr wrap="square" rtlCol="0">
            <a:spAutoFit/>
          </a:bodyPr>
          <a:lstStyle/>
          <a:p>
            <a:r>
              <a:rPr lang="en-US" sz="2400" dirty="0">
                <a:solidFill>
                  <a:srgbClr val="011893"/>
                </a:solidFill>
              </a:rPr>
              <a:t>Electron transport-limited photosynthesis</a:t>
            </a:r>
          </a:p>
        </p:txBody>
      </p:sp>
      <p:cxnSp>
        <p:nvCxnSpPr>
          <p:cNvPr id="9" name="Straight Arrow Connector 8"/>
          <p:cNvCxnSpPr>
            <a:stCxn id="8" idx="0"/>
          </p:cNvCxnSpPr>
          <p:nvPr/>
        </p:nvCxnSpPr>
        <p:spPr>
          <a:xfrm flipH="1" flipV="1">
            <a:off x="8250858" y="4380931"/>
            <a:ext cx="1970571" cy="1071322"/>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7389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of photosynthesis</a:t>
            </a:r>
          </a:p>
        </p:txBody>
      </p:sp>
      <p:sp>
        <p:nvSpPr>
          <p:cNvPr id="7" name="TextBox 6"/>
          <p:cNvSpPr txBox="1"/>
          <p:nvPr/>
        </p:nvSpPr>
        <p:spPr>
          <a:xfrm>
            <a:off x="6796949" y="2604753"/>
            <a:ext cx="5032419" cy="954107"/>
          </a:xfrm>
          <a:prstGeom prst="rect">
            <a:avLst/>
          </a:prstGeom>
          <a:noFill/>
        </p:spPr>
        <p:txBody>
          <a:bodyPr wrap="square" rtlCol="0">
            <a:spAutoFit/>
          </a:bodyPr>
          <a:lstStyle/>
          <a:p>
            <a:r>
              <a:rPr lang="en-US" sz="2800" dirty="0">
                <a:solidFill>
                  <a:srgbClr val="011893"/>
                </a:solidFill>
              </a:rPr>
              <a:t>Carboxylation-limited photosynthesis</a:t>
            </a:r>
          </a:p>
        </p:txBody>
      </p:sp>
      <p:sp>
        <p:nvSpPr>
          <p:cNvPr id="8" name="TextBox 7"/>
          <p:cNvSpPr txBox="1"/>
          <p:nvPr/>
        </p:nvSpPr>
        <p:spPr>
          <a:xfrm>
            <a:off x="7028961" y="4304761"/>
            <a:ext cx="5163039" cy="954107"/>
          </a:xfrm>
          <a:prstGeom prst="rect">
            <a:avLst/>
          </a:prstGeom>
          <a:noFill/>
        </p:spPr>
        <p:txBody>
          <a:bodyPr wrap="square" rtlCol="0">
            <a:spAutoFit/>
          </a:bodyPr>
          <a:lstStyle/>
          <a:p>
            <a:r>
              <a:rPr lang="en-US" sz="2800" dirty="0">
                <a:solidFill>
                  <a:srgbClr val="011893"/>
                </a:solidFill>
              </a:rPr>
              <a:t>Electron transport-limited photosynthesis</a:t>
            </a:r>
          </a:p>
        </p:txBody>
      </p:sp>
      <p:sp>
        <p:nvSpPr>
          <p:cNvPr id="9" name="TextBox 8"/>
          <p:cNvSpPr txBox="1"/>
          <p:nvPr/>
        </p:nvSpPr>
        <p:spPr>
          <a:xfrm>
            <a:off x="10549" y="6488668"/>
            <a:ext cx="4552849" cy="369332"/>
          </a:xfrm>
          <a:prstGeom prst="rect">
            <a:avLst/>
          </a:prstGeom>
          <a:noFill/>
        </p:spPr>
        <p:txBody>
          <a:bodyPr wrap="none" rtlCol="0">
            <a:spAutoFit/>
          </a:bodyPr>
          <a:lstStyle/>
          <a:p>
            <a:r>
              <a:rPr lang="en-US" dirty="0"/>
              <a:t>Farquhar, von </a:t>
            </a:r>
            <a:r>
              <a:rPr lang="en-US" dirty="0" err="1"/>
              <a:t>Caemmer</a:t>
            </a:r>
            <a:r>
              <a:rPr lang="en-US" dirty="0"/>
              <a:t>, &amp; Berry (1980) </a:t>
            </a:r>
            <a:r>
              <a:rPr lang="en-US" i="1" dirty="0"/>
              <a:t>Planta</a:t>
            </a:r>
            <a:endParaRPr lang="en-US" dirty="0"/>
          </a:p>
        </p:txBody>
      </p:sp>
      <p:grpSp>
        <p:nvGrpSpPr>
          <p:cNvPr id="11" name="Group 10"/>
          <p:cNvGrpSpPr/>
          <p:nvPr/>
        </p:nvGrpSpPr>
        <p:grpSpPr>
          <a:xfrm>
            <a:off x="8081319" y="-4207"/>
            <a:ext cx="4110681" cy="369332"/>
            <a:chOff x="8081319" y="-4207"/>
            <a:chExt cx="4110681" cy="369332"/>
          </a:xfrm>
        </p:grpSpPr>
        <p:sp>
          <p:nvSpPr>
            <p:cNvPr id="12" name="TextBox 11"/>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sp>
        <p:nvSpPr>
          <p:cNvPr id="14" name="TextBox 13">
            <a:extLst>
              <a:ext uri="{FF2B5EF4-FFF2-40B4-BE49-F238E27FC236}">
                <a16:creationId xmlns:a16="http://schemas.microsoft.com/office/drawing/2014/main" id="{E9782BDE-BE23-A346-8EF6-2D0D145E50C3}"/>
              </a:ext>
            </a:extLst>
          </p:cNvPr>
          <p:cNvSpPr txBox="1"/>
          <p:nvPr/>
        </p:nvSpPr>
        <p:spPr>
          <a:xfrm>
            <a:off x="417534" y="2604753"/>
            <a:ext cx="5347682" cy="2862322"/>
          </a:xfrm>
          <a:prstGeom prst="rect">
            <a:avLst/>
          </a:prstGeom>
          <a:noFill/>
        </p:spPr>
        <p:txBody>
          <a:bodyPr wrap="none" rtlCol="0">
            <a:spAutoFit/>
          </a:bodyPr>
          <a:lstStyle/>
          <a:p>
            <a:r>
              <a:rPr lang="en-US" sz="6000" i="1" dirty="0">
                <a:solidFill>
                  <a:srgbClr val="009051"/>
                </a:solidFill>
              </a:rPr>
              <a:t>A</a:t>
            </a:r>
            <a:r>
              <a:rPr lang="en-US" sz="6000" baseline="-25000" dirty="0">
                <a:solidFill>
                  <a:srgbClr val="009051"/>
                </a:solidFill>
              </a:rPr>
              <a:t>c </a:t>
            </a:r>
            <a:r>
              <a:rPr lang="en-US" sz="6000" dirty="0">
                <a:solidFill>
                  <a:srgbClr val="009051"/>
                </a:solidFill>
              </a:rPr>
              <a:t>= </a:t>
            </a:r>
            <a:r>
              <a:rPr lang="en-US" sz="6000" i="1" dirty="0">
                <a:solidFill>
                  <a:srgbClr val="009051"/>
                </a:solidFill>
              </a:rPr>
              <a:t>f </a:t>
            </a:r>
            <a:r>
              <a:rPr lang="en-US" sz="6000" dirty="0">
                <a:solidFill>
                  <a:srgbClr val="009051"/>
                </a:solidFill>
              </a:rPr>
              <a:t>{</a:t>
            </a:r>
            <a:r>
              <a:rPr lang="en-US" sz="6000" i="1" dirty="0" err="1">
                <a:solidFill>
                  <a:srgbClr val="009051"/>
                </a:solidFill>
              </a:rPr>
              <a:t>V</a:t>
            </a:r>
            <a:r>
              <a:rPr lang="en-US" sz="6000" baseline="-25000" dirty="0" err="1">
                <a:solidFill>
                  <a:srgbClr val="009051"/>
                </a:solidFill>
              </a:rPr>
              <a:t>cmax</a:t>
            </a:r>
            <a:r>
              <a:rPr lang="en-US" sz="6000" dirty="0">
                <a:solidFill>
                  <a:srgbClr val="009051"/>
                </a:solidFill>
              </a:rPr>
              <a:t>,</a:t>
            </a:r>
            <a:r>
              <a:rPr lang="en-US" sz="6000" baseline="-25000" dirty="0">
                <a:solidFill>
                  <a:srgbClr val="009051"/>
                </a:solidFill>
              </a:rPr>
              <a:t> </a:t>
            </a:r>
            <a:r>
              <a:rPr lang="en-US" sz="6000" dirty="0">
                <a:solidFill>
                  <a:srgbClr val="009051"/>
                </a:solidFill>
              </a:rPr>
              <a:t>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a:p>
            <a:endParaRPr lang="en-US" sz="6000" dirty="0">
              <a:solidFill>
                <a:srgbClr val="009051"/>
              </a:solidFill>
            </a:endParaRPr>
          </a:p>
          <a:p>
            <a:r>
              <a:rPr lang="en-US" sz="6000" i="1" dirty="0" err="1">
                <a:solidFill>
                  <a:srgbClr val="009051"/>
                </a:solidFill>
              </a:rPr>
              <a:t>A</a:t>
            </a:r>
            <a:r>
              <a:rPr lang="en-US" sz="6000" baseline="-25000" dirty="0" err="1">
                <a:solidFill>
                  <a:srgbClr val="009051"/>
                </a:solidFill>
              </a:rPr>
              <a:t>j</a:t>
            </a:r>
            <a:r>
              <a:rPr lang="en-US" sz="6000" baseline="-25000" dirty="0">
                <a:solidFill>
                  <a:srgbClr val="009051"/>
                </a:solidFill>
              </a:rPr>
              <a:t> </a:t>
            </a:r>
            <a:r>
              <a:rPr lang="en-US" sz="6000" dirty="0">
                <a:solidFill>
                  <a:srgbClr val="009051"/>
                </a:solidFill>
              </a:rPr>
              <a:t>= </a:t>
            </a:r>
            <a:r>
              <a:rPr lang="en-US" sz="6000" i="1" dirty="0">
                <a:solidFill>
                  <a:srgbClr val="009051"/>
                </a:solidFill>
              </a:rPr>
              <a:t>f </a:t>
            </a:r>
            <a:r>
              <a:rPr lang="en-US" sz="6000" dirty="0">
                <a:solidFill>
                  <a:srgbClr val="009051"/>
                </a:solidFill>
              </a:rPr>
              <a:t>{light, T, </a:t>
            </a:r>
            <a:r>
              <a:rPr lang="en-US" sz="6000" i="1" dirty="0">
                <a:solidFill>
                  <a:srgbClr val="009051"/>
                </a:solidFill>
              </a:rPr>
              <a:t>c</a:t>
            </a:r>
            <a:r>
              <a:rPr lang="en-US" sz="6000" baseline="-25000" dirty="0">
                <a:solidFill>
                  <a:srgbClr val="009051"/>
                </a:solidFill>
              </a:rPr>
              <a:t>i</a:t>
            </a:r>
            <a:r>
              <a:rPr lang="en-US" sz="6000" dirty="0">
                <a:solidFill>
                  <a:srgbClr val="009051"/>
                </a:solidFill>
              </a:rPr>
              <a:t>}</a:t>
            </a:r>
          </a:p>
        </p:txBody>
      </p:sp>
    </p:spTree>
    <p:extLst>
      <p:ext uri="{BB962C8B-B14F-4D97-AF65-F5344CB8AC3E}">
        <p14:creationId xmlns:p14="http://schemas.microsoft.com/office/powerpoint/2010/main" val="28776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 to solve for measurable traits </a:t>
            </a:r>
          </a:p>
        </p:txBody>
      </p:sp>
      <p:sp>
        <p:nvSpPr>
          <p:cNvPr id="4" name="TextBox 3"/>
          <p:cNvSpPr txBox="1"/>
          <p:nvPr/>
        </p:nvSpPr>
        <p:spPr>
          <a:xfrm>
            <a:off x="838200" y="3301967"/>
            <a:ext cx="7298793" cy="1200329"/>
          </a:xfrm>
          <a:prstGeom prst="rect">
            <a:avLst/>
          </a:prstGeom>
          <a:noFill/>
        </p:spPr>
        <p:txBody>
          <a:bodyPr wrap="none" rtlCol="0">
            <a:spAutoFit/>
          </a:bodyPr>
          <a:lstStyle/>
          <a:p>
            <a:r>
              <a:rPr lang="en-US" sz="7200" i="1" dirty="0" err="1">
                <a:solidFill>
                  <a:srgbClr val="009051"/>
                </a:solidFill>
              </a:rPr>
              <a:t>V</a:t>
            </a:r>
            <a:r>
              <a:rPr lang="en-US" sz="7200" baseline="-25000" dirty="0" err="1">
                <a:solidFill>
                  <a:srgbClr val="009051"/>
                </a:solidFill>
              </a:rPr>
              <a:t>cmax</a:t>
            </a:r>
            <a:r>
              <a:rPr lang="en-US" sz="7200" baseline="-25000" dirty="0">
                <a:solidFill>
                  <a:srgbClr val="009051"/>
                </a:solidFill>
              </a:rPr>
              <a:t> </a:t>
            </a:r>
            <a:r>
              <a:rPr lang="en-US" sz="7200" dirty="0">
                <a:solidFill>
                  <a:srgbClr val="009051"/>
                </a:solidFill>
              </a:rPr>
              <a:t>= </a:t>
            </a:r>
            <a:r>
              <a:rPr lang="en-US" sz="7200" i="1" dirty="0">
                <a:solidFill>
                  <a:srgbClr val="009051"/>
                </a:solidFill>
              </a:rPr>
              <a:t>f </a:t>
            </a:r>
            <a:r>
              <a:rPr lang="en-US" sz="7200" dirty="0">
                <a:solidFill>
                  <a:srgbClr val="009051"/>
                </a:solidFill>
              </a:rPr>
              <a:t>{light, T, </a:t>
            </a:r>
            <a:r>
              <a:rPr lang="en-US" sz="7200" i="1" dirty="0">
                <a:solidFill>
                  <a:srgbClr val="009051"/>
                </a:solidFill>
              </a:rPr>
              <a:t>c</a:t>
            </a:r>
            <a:r>
              <a:rPr lang="en-US" sz="7200" baseline="-25000" dirty="0">
                <a:solidFill>
                  <a:srgbClr val="009051"/>
                </a:solidFill>
              </a:rPr>
              <a:t>i</a:t>
            </a:r>
            <a:r>
              <a:rPr lang="en-US" sz="7200" dirty="0">
                <a:solidFill>
                  <a:srgbClr val="009051"/>
                </a:solidFill>
              </a:rPr>
              <a:t>}</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2"/>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8E4D60A5-A44C-4D43-A1A0-6897AE32EC5F}"/>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40216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light because of greater electron transport</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F7A5F097-E421-C649-9E6F-8111908FCA4A}"/>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6B75E9AA-44B1-A949-AC0C-E602E8BE329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8079299A-9300-264F-80F4-AF69880B4488}"/>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72136AD6-3EA3-8A4F-A6B5-745C8B4C2B92}"/>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27396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3416320"/>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temperature because of greater electron transport and photorespiration</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grpSp>
        <p:nvGrpSpPr>
          <p:cNvPr id="7" name="Group 6">
            <a:extLst>
              <a:ext uri="{FF2B5EF4-FFF2-40B4-BE49-F238E27FC236}">
                <a16:creationId xmlns:a16="http://schemas.microsoft.com/office/drawing/2014/main" id="{645BD37F-49AE-7A43-92F5-2129F743A422}"/>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A840F522-0207-9C47-94C3-14AE46BA26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10C2D917-37CA-5F4F-B777-948A1295194D}"/>
                </a:ext>
              </a:extLst>
            </p:cNvPr>
            <p:cNvPicPr>
              <a:picLocks noChangeAspect="1"/>
            </p:cNvPicPr>
            <p:nvPr/>
          </p:nvPicPr>
          <p:blipFill>
            <a:blip r:embed="rId5"/>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7F40790-CF02-0544-96E0-1869B2DC41C1}"/>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512392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VPD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grpSp>
        <p:nvGrpSpPr>
          <p:cNvPr id="8" name="Group 7">
            <a:extLst>
              <a:ext uri="{FF2B5EF4-FFF2-40B4-BE49-F238E27FC236}">
                <a16:creationId xmlns:a16="http://schemas.microsoft.com/office/drawing/2014/main" id="{C4623016-713A-AF47-9BB9-639483E221F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6F5A146D-1A3F-BA49-9B51-DC8F5139D465}"/>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B2431006-4C04-004C-B39B-4F53BBA99C72}"/>
                </a:ext>
              </a:extLst>
            </p:cNvPr>
            <p:cNvPicPr>
              <a:picLocks noChangeAspect="1"/>
            </p:cNvPicPr>
            <p:nvPr/>
          </p:nvPicPr>
          <p:blipFill>
            <a:blip r:embed="rId6"/>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A5F3F063-D28D-C547-825E-EB9F7F22F6C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29979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TextBox 7">
            <a:extLst>
              <a:ext uri="{FF2B5EF4-FFF2-40B4-BE49-F238E27FC236}">
                <a16:creationId xmlns:a16="http://schemas.microsoft.com/office/drawing/2014/main" id="{A83FB43E-FC3C-9E4D-8660-2A820841C8EF}"/>
              </a:ext>
            </a:extLst>
          </p:cNvPr>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spTree>
    <p:extLst>
      <p:ext uri="{BB962C8B-B14F-4D97-AF65-F5344CB8AC3E}">
        <p14:creationId xmlns:p14="http://schemas.microsoft.com/office/powerpoint/2010/main" val="419259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decreases with CO</a:t>
            </a:r>
            <a:r>
              <a:rPr lang="en-US" sz="3600" baseline="-25000" dirty="0">
                <a:solidFill>
                  <a:srgbClr val="009051"/>
                </a:solidFill>
                <a:latin typeface="Calibri" panose="020F0502020204030204" pitchFamily="34" charset="0"/>
                <a:cs typeface="Calibri" panose="020F0502020204030204" pitchFamily="34" charset="0"/>
              </a:rPr>
              <a:t>2</a:t>
            </a:r>
            <a:r>
              <a:rPr lang="en-US" sz="3600" dirty="0">
                <a:solidFill>
                  <a:srgbClr val="009051"/>
                </a:solidFill>
                <a:latin typeface="Calibri" panose="020F0502020204030204" pitchFamily="34" charset="0"/>
                <a:cs typeface="Calibri" panose="020F0502020204030204" pitchFamily="34" charset="0"/>
              </a:rPr>
              <a:t> because of lower </a:t>
            </a:r>
            <a:r>
              <a:rPr lang="en-US" sz="3600" i="1" dirty="0">
                <a:solidFill>
                  <a:srgbClr val="009051"/>
                </a:solidFill>
                <a:latin typeface="Calibri" panose="020F0502020204030204" pitchFamily="34" charset="0"/>
                <a:cs typeface="Calibri" panose="020F0502020204030204" pitchFamily="34" charset="0"/>
              </a:rPr>
              <a:t>c</a:t>
            </a:r>
            <a:r>
              <a:rPr lang="en-US" sz="3600" baseline="-25000" dirty="0">
                <a:solidFill>
                  <a:srgbClr val="009051"/>
                </a:solidFill>
                <a:latin typeface="Calibri" panose="020F0502020204030204" pitchFamily="34" charset="0"/>
                <a:cs typeface="Calibri" panose="020F0502020204030204" pitchFamily="34" charset="0"/>
              </a:rPr>
              <a:t>i</a:t>
            </a:r>
            <a:endParaRPr lang="en-US" sz="3600" baseline="-250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pic>
        <p:nvPicPr>
          <p:cNvPr id="9" name="Picture 8">
            <a:extLst>
              <a:ext uri="{FF2B5EF4-FFF2-40B4-BE49-F238E27FC236}">
                <a16:creationId xmlns:a16="http://schemas.microsoft.com/office/drawing/2014/main" id="{E8E5252C-5020-E146-B6FB-1B10F9873FAD}"/>
              </a:ext>
            </a:extLst>
          </p:cNvPr>
          <p:cNvPicPr>
            <a:picLocks noChangeAspect="1"/>
          </p:cNvPicPr>
          <p:nvPr/>
        </p:nvPicPr>
        <p:blipFill>
          <a:blip r:embed="rId7"/>
          <a:stretch>
            <a:fillRect/>
          </a:stretch>
        </p:blipFill>
        <p:spPr>
          <a:xfrm>
            <a:off x="827490" y="0"/>
            <a:ext cx="6388100" cy="6667500"/>
          </a:xfrm>
          <a:prstGeom prst="rect">
            <a:avLst/>
          </a:prstGeom>
        </p:spPr>
      </p:pic>
      <p:grpSp>
        <p:nvGrpSpPr>
          <p:cNvPr id="10" name="Group 9">
            <a:extLst>
              <a:ext uri="{FF2B5EF4-FFF2-40B4-BE49-F238E27FC236}">
                <a16:creationId xmlns:a16="http://schemas.microsoft.com/office/drawing/2014/main" id="{260BE83B-F90C-5142-8D18-4121C10ADD7D}"/>
              </a:ext>
            </a:extLst>
          </p:cNvPr>
          <p:cNvGrpSpPr/>
          <p:nvPr/>
        </p:nvGrpSpPr>
        <p:grpSpPr>
          <a:xfrm>
            <a:off x="8081319" y="-4207"/>
            <a:ext cx="4110681" cy="369332"/>
            <a:chOff x="8081319" y="-4207"/>
            <a:chExt cx="4110681" cy="369332"/>
          </a:xfrm>
        </p:grpSpPr>
        <p:sp>
          <p:nvSpPr>
            <p:cNvPr id="11" name="TextBox 10">
              <a:extLst>
                <a:ext uri="{FF2B5EF4-FFF2-40B4-BE49-F238E27FC236}">
                  <a16:creationId xmlns:a16="http://schemas.microsoft.com/office/drawing/2014/main" id="{48F9E959-63A5-284A-9255-20D012AF8E29}"/>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3279E901-E7DE-5042-9016-20BF71D34438}"/>
                </a:ext>
              </a:extLst>
            </p:cNvPr>
            <p:cNvPicPr>
              <a:picLocks noChangeAspect="1"/>
            </p:cNvPicPr>
            <p:nvPr/>
          </p:nvPicPr>
          <p:blipFill>
            <a:blip r:embed="rId8"/>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1045DD3F-6A2B-CF40-9213-352641DE5D1C}"/>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1788507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11306" y="579639"/>
            <a:ext cx="10515600" cy="872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can predict optimal </a:t>
            </a:r>
            <a:r>
              <a:rPr lang="en-US" i="1" dirty="0" err="1"/>
              <a:t>V</a:t>
            </a:r>
            <a:r>
              <a:rPr lang="en-US" baseline="-25000" dirty="0" err="1"/>
              <a:t>cmax</a:t>
            </a:r>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0BFF4907-D727-8F41-B448-D51133943C03}"/>
              </a:ext>
            </a:extLst>
          </p:cNvPr>
          <p:cNvPicPr>
            <a:picLocks noChangeAspect="1"/>
          </p:cNvPicPr>
          <p:nvPr/>
        </p:nvPicPr>
        <p:blipFill rotWithShape="1">
          <a:blip r:embed="rId3"/>
          <a:srcRect l="3881" t="6067" r="822" b="8871"/>
          <a:stretch/>
        </p:blipFill>
        <p:spPr>
          <a:xfrm>
            <a:off x="953338" y="1308979"/>
            <a:ext cx="10551658" cy="5180846"/>
          </a:xfrm>
          <a:prstGeom prst="rect">
            <a:avLst/>
          </a:prstGeom>
        </p:spPr>
      </p:pic>
      <p:sp>
        <p:nvSpPr>
          <p:cNvPr id="12" name="TextBox 11">
            <a:extLst>
              <a:ext uri="{FF2B5EF4-FFF2-40B4-BE49-F238E27FC236}">
                <a16:creationId xmlns:a16="http://schemas.microsoft.com/office/drawing/2014/main" id="{D5975595-53A6-5645-AD53-242B868ED6E0}"/>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322043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Ok, great, but now what?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68B87C14-096D-8241-9DB9-D66EB0D25EA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DC294D8-70BB-DB4F-AF3E-8E106B57E24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4B12FB5-FAF8-4842-9509-3BA92E6BF5AA}"/>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55613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t>Let’s tackle some big questions in plant ecophysiology!</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D6DEE812-8652-A44F-89F2-9AAB5369A40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79609B1-512B-7C46-BC3F-FBEAFD02AC6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EBDBC1AC-37F2-5944-A4E2-C01FDF05D0C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577153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1: </a:t>
            </a:r>
            <a:r>
              <a:rPr lang="en-US" dirty="0"/>
              <a:t>Is photosynthesis optimized to the environment?</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2767289F-E077-3244-810A-CE0A4287470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51B7D57-34EF-904E-9F84-6601F929C3B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0F22794-1E04-6D4A-A02D-A1F3E7054CA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818296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i="1" dirty="0" err="1"/>
              <a:t>V</a:t>
            </a:r>
            <a:r>
              <a:rPr lang="en-US" i="1" baseline="-25000" dirty="0" err="1"/>
              <a:t>cmax</a:t>
            </a:r>
            <a:r>
              <a:rPr lang="en-US" dirty="0"/>
              <a:t> dataset</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0" y="1349633"/>
            <a:ext cx="8028432" cy="4824984"/>
          </a:xfrm>
          <a:prstGeom prst="rect">
            <a:avLst/>
          </a:prstGeom>
        </p:spPr>
      </p:pic>
      <p:sp>
        <p:nvSpPr>
          <p:cNvPr id="4" name="TextBox 3"/>
          <p:cNvSpPr txBox="1"/>
          <p:nvPr/>
        </p:nvSpPr>
        <p:spPr>
          <a:xfrm>
            <a:off x="3541450" y="4700138"/>
            <a:ext cx="3264163" cy="1384995"/>
          </a:xfrm>
          <a:prstGeom prst="rect">
            <a:avLst/>
          </a:prstGeom>
          <a:solidFill>
            <a:schemeClr val="bg1"/>
          </a:solidFill>
          <a:ln>
            <a:solidFill>
              <a:schemeClr val="tx1"/>
            </a:solidFill>
          </a:ln>
        </p:spPr>
        <p:txBody>
          <a:bodyPr wrap="none" rtlCol="0">
            <a:spAutoFit/>
          </a:bodyPr>
          <a:lstStyle/>
          <a:p>
            <a:r>
              <a:rPr lang="en-US" sz="2800" dirty="0"/>
              <a:t>3,697 measurements</a:t>
            </a:r>
          </a:p>
          <a:p>
            <a:r>
              <a:rPr lang="en-US" sz="2800" dirty="0"/>
              <a:t>202 sites</a:t>
            </a:r>
          </a:p>
          <a:p>
            <a:r>
              <a:rPr lang="en-US" sz="2800" dirty="0"/>
              <a:t>&gt; 600 genera</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7128" t="4445" r="4646" b="6230"/>
          <a:stretch/>
        </p:blipFill>
        <p:spPr>
          <a:xfrm>
            <a:off x="7611762" y="827903"/>
            <a:ext cx="3958120" cy="5463176"/>
          </a:xfrm>
          <a:prstGeom prst="rect">
            <a:avLst/>
          </a:prstGeom>
          <a:ln>
            <a:solidFill>
              <a:schemeClr val="tx1"/>
            </a:solidFill>
          </a:ln>
        </p:spPr>
      </p:pic>
      <p:sp>
        <p:nvSpPr>
          <p:cNvPr id="11" name="TextBox 10">
            <a:extLst>
              <a:ext uri="{FF2B5EF4-FFF2-40B4-BE49-F238E27FC236}">
                <a16:creationId xmlns:a16="http://schemas.microsoft.com/office/drawing/2014/main" id="{E5B37C3B-9678-244E-969A-9960D5B91BD9}"/>
              </a:ext>
            </a:extLst>
          </p:cNvPr>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673456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283" y="696036"/>
            <a:ext cx="4490114" cy="456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pic>
        <p:nvPicPr>
          <p:cNvPr id="9" name="Picture 8">
            <a:extLst>
              <a:ext uri="{FF2B5EF4-FFF2-40B4-BE49-F238E27FC236}">
                <a16:creationId xmlns:a16="http://schemas.microsoft.com/office/drawing/2014/main" id="{212AFB5A-FB87-8342-855A-2808C80AFB70}"/>
              </a:ext>
            </a:extLst>
          </p:cNvPr>
          <p:cNvPicPr>
            <a:picLocks noChangeAspect="1"/>
          </p:cNvPicPr>
          <p:nvPr/>
        </p:nvPicPr>
        <p:blipFill>
          <a:blip r:embed="rId4"/>
          <a:stretch>
            <a:fillRect/>
          </a:stretch>
        </p:blipFill>
        <p:spPr>
          <a:xfrm>
            <a:off x="2943103" y="359355"/>
            <a:ext cx="5627692" cy="6498645"/>
          </a:xfrm>
          <a:prstGeom prst="rect">
            <a:avLst/>
          </a:prstGeom>
        </p:spPr>
      </p:pic>
      <p:sp>
        <p:nvSpPr>
          <p:cNvPr id="8" name="TextBox 7"/>
          <p:cNvSpPr txBox="1"/>
          <p:nvPr/>
        </p:nvSpPr>
        <p:spPr>
          <a:xfrm>
            <a:off x="0" y="6489825"/>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
        <p:nvSpPr>
          <p:cNvPr id="2" name="Rectangle 1">
            <a:extLst>
              <a:ext uri="{FF2B5EF4-FFF2-40B4-BE49-F238E27FC236}">
                <a16:creationId xmlns:a16="http://schemas.microsoft.com/office/drawing/2014/main" id="{6F706BF3-709F-F146-B506-33E571A94375}"/>
              </a:ext>
            </a:extLst>
          </p:cNvPr>
          <p:cNvSpPr/>
          <p:nvPr/>
        </p:nvSpPr>
        <p:spPr>
          <a:xfrm>
            <a:off x="3111690" y="3466531"/>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3270B0-9492-EF41-AF52-F020B17DA688}"/>
              </a:ext>
            </a:extLst>
          </p:cNvPr>
          <p:cNvSpPr/>
          <p:nvPr/>
        </p:nvSpPr>
        <p:spPr>
          <a:xfrm>
            <a:off x="5761637" y="6252956"/>
            <a:ext cx="150125" cy="109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785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95528"/>
          </a:xfrm>
        </p:spPr>
        <p:txBody>
          <a:bodyPr>
            <a:normAutofit fontScale="90000"/>
          </a:bodyPr>
          <a:lstStyle/>
          <a:p>
            <a:r>
              <a:rPr lang="en-US" dirty="0">
                <a:solidFill>
                  <a:srgbClr val="011893"/>
                </a:solidFill>
              </a:rPr>
              <a:t>Question 1: </a:t>
            </a:r>
            <a:r>
              <a:rPr lang="en-US" dirty="0"/>
              <a:t>Is photosynthesis optimized to the environment?</a:t>
            </a:r>
            <a:br>
              <a:rPr lang="en-US" dirty="0"/>
            </a:br>
            <a:br>
              <a:rPr lang="en-US" dirty="0"/>
            </a:br>
            <a:r>
              <a:rPr lang="en-US" b="1" dirty="0">
                <a:solidFill>
                  <a:srgbClr val="009051"/>
                </a:solidFill>
              </a:rPr>
              <a:t>YES! Photosynthesis acclimates spatially as expected from optimization</a:t>
            </a:r>
          </a:p>
        </p:txBody>
      </p:sp>
      <p:grpSp>
        <p:nvGrpSpPr>
          <p:cNvPr id="4" name="Group 3">
            <a:extLst>
              <a:ext uri="{FF2B5EF4-FFF2-40B4-BE49-F238E27FC236}">
                <a16:creationId xmlns:a16="http://schemas.microsoft.com/office/drawing/2014/main" id="{342082AF-094B-364B-B6E1-369F748F185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23E7676-0C29-F242-A754-0C2B941B25A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F3972452-F465-164D-906A-A708914CCAFB}"/>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953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2: </a:t>
            </a:r>
            <a:r>
              <a:rPr lang="en-US" dirty="0"/>
              <a:t>How will photosynthesis acclimate to future conditions?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45807368-587D-D34F-A994-907F2E8C440D}"/>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C1F13F8-6C7C-3146-8EA6-5F016E86471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AF9BD03-72C0-F64E-A72A-829B1A4A0AA0}"/>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59615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10527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Photosynthesis is important!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
        <p:nvSpPr>
          <p:cNvPr id="6" name="TextBox 5"/>
          <p:cNvSpPr txBox="1"/>
          <p:nvPr/>
        </p:nvSpPr>
        <p:spPr>
          <a:xfrm>
            <a:off x="0" y="6488669"/>
            <a:ext cx="2264851" cy="369332"/>
          </a:xfrm>
          <a:prstGeom prst="rect">
            <a:avLst/>
          </a:prstGeom>
          <a:noFill/>
        </p:spPr>
        <p:txBody>
          <a:bodyPr wrap="none" rtlCol="0">
            <a:spAutoFit/>
          </a:bodyPr>
          <a:lstStyle/>
          <a:p>
            <a:r>
              <a:rPr lang="en-US"/>
              <a:t>Data from IPCC (2013)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738" y="1119809"/>
            <a:ext cx="5738192" cy="5738192"/>
          </a:xfrm>
          <a:prstGeom prst="rect">
            <a:avLst/>
          </a:prstGeom>
        </p:spPr>
      </p:pic>
      <p:sp>
        <p:nvSpPr>
          <p:cNvPr id="8" name="Rectangle 7"/>
          <p:cNvSpPr/>
          <p:nvPr/>
        </p:nvSpPr>
        <p:spPr>
          <a:xfrm>
            <a:off x="4559643" y="2248930"/>
            <a:ext cx="531341" cy="3015048"/>
          </a:xfrm>
          <a:prstGeom prst="rect">
            <a:avLst/>
          </a:prstGeom>
          <a:noFill/>
          <a:ln w="762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1893"/>
              </a:solidFill>
            </a:endParaRPr>
          </a:p>
        </p:txBody>
      </p:sp>
      <p:sp>
        <p:nvSpPr>
          <p:cNvPr id="9" name="TextBox 8"/>
          <p:cNvSpPr txBox="1"/>
          <p:nvPr/>
        </p:nvSpPr>
        <p:spPr>
          <a:xfrm>
            <a:off x="6339016" y="2076040"/>
            <a:ext cx="2704202" cy="584775"/>
          </a:xfrm>
          <a:prstGeom prst="rect">
            <a:avLst/>
          </a:prstGeom>
          <a:solidFill>
            <a:schemeClr val="bg1"/>
          </a:solidFill>
          <a:ln>
            <a:noFill/>
          </a:ln>
        </p:spPr>
        <p:txBody>
          <a:bodyPr wrap="none" rtlCol="0">
            <a:spAutoFit/>
          </a:bodyPr>
          <a:lstStyle/>
          <a:p>
            <a:r>
              <a:rPr lang="en-US" sz="3200">
                <a:solidFill>
                  <a:srgbClr val="011893"/>
                </a:solidFill>
              </a:rPr>
              <a:t>Photosynthesis</a:t>
            </a:r>
          </a:p>
        </p:txBody>
      </p:sp>
      <p:cxnSp>
        <p:nvCxnSpPr>
          <p:cNvPr id="11" name="Straight Arrow Connector 10"/>
          <p:cNvCxnSpPr/>
          <p:nvPr/>
        </p:nvCxnSpPr>
        <p:spPr>
          <a:xfrm flipH="1">
            <a:off x="5090984" y="2445372"/>
            <a:ext cx="1223319" cy="0"/>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08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pic>
        <p:nvPicPr>
          <p:cNvPr id="3" name="Picture 2">
            <a:extLst>
              <a:ext uri="{FF2B5EF4-FFF2-40B4-BE49-F238E27FC236}">
                <a16:creationId xmlns:a16="http://schemas.microsoft.com/office/drawing/2014/main" id="{8DB02C00-D505-CD46-8282-7E1F15A11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76" y="1874404"/>
            <a:ext cx="5241560" cy="5241560"/>
          </a:xfrm>
          <a:prstGeom prst="rect">
            <a:avLst/>
          </a:prstGeom>
        </p:spPr>
      </p:pic>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
        <p:nvSpPr>
          <p:cNvPr id="4" name="TextBox 3">
            <a:extLst>
              <a:ext uri="{FF2B5EF4-FFF2-40B4-BE49-F238E27FC236}">
                <a16:creationId xmlns:a16="http://schemas.microsoft.com/office/drawing/2014/main" id="{77D5851B-DD2B-6F4A-A211-F60C6E5574D0}"/>
              </a:ext>
            </a:extLst>
          </p:cNvPr>
          <p:cNvSpPr txBox="1"/>
          <p:nvPr/>
        </p:nvSpPr>
        <p:spPr>
          <a:xfrm>
            <a:off x="6989162" y="3429000"/>
            <a:ext cx="4999189" cy="646331"/>
          </a:xfrm>
          <a:prstGeom prst="rect">
            <a:avLst/>
          </a:prstGeom>
          <a:noFill/>
        </p:spPr>
        <p:txBody>
          <a:bodyPr wrap="none" rtlCol="0">
            <a:spAutoFit/>
          </a:bodyPr>
          <a:lstStyle/>
          <a:p>
            <a:r>
              <a:rPr lang="en-US" sz="3600" dirty="0">
                <a:solidFill>
                  <a:srgbClr val="009051"/>
                </a:solidFill>
              </a:rPr>
              <a:t>Fully acclimated response</a:t>
            </a:r>
          </a:p>
        </p:txBody>
      </p:sp>
      <p:cxnSp>
        <p:nvCxnSpPr>
          <p:cNvPr id="6" name="Straight Arrow Connector 5">
            <a:extLst>
              <a:ext uri="{FF2B5EF4-FFF2-40B4-BE49-F238E27FC236}">
                <a16:creationId xmlns:a16="http://schemas.microsoft.com/office/drawing/2014/main" id="{F67205CD-B5FC-4149-A7F4-47EE5C433A37}"/>
              </a:ext>
            </a:extLst>
          </p:cNvPr>
          <p:cNvCxnSpPr>
            <a:stCxn id="4" idx="1"/>
          </p:cNvCxnSpPr>
          <p:nvPr/>
        </p:nvCxnSpPr>
        <p:spPr>
          <a:xfrm flipH="1">
            <a:off x="5572836" y="3752166"/>
            <a:ext cx="1416326" cy="3405"/>
          </a:xfrm>
          <a:prstGeom prst="straightConnector1">
            <a:avLst/>
          </a:prstGeom>
          <a:ln w="76200">
            <a:solidFill>
              <a:srgbClr val="00905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471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A64-1C59-1344-AFC7-BE3EF7479C3C}"/>
              </a:ext>
            </a:extLst>
          </p:cNvPr>
          <p:cNvSpPr>
            <a:spLocks noGrp="1"/>
          </p:cNvSpPr>
          <p:nvPr>
            <p:ph type="title"/>
          </p:nvPr>
        </p:nvSpPr>
        <p:spPr/>
        <p:txBody>
          <a:bodyPr>
            <a:normAutofit fontScale="90000"/>
          </a:bodyPr>
          <a:lstStyle/>
          <a:p>
            <a:r>
              <a:rPr lang="en-US" dirty="0"/>
              <a:t>Photosynthetic traits change with temperature and CO</a:t>
            </a:r>
            <a:r>
              <a:rPr lang="en-US" baseline="-25000" dirty="0"/>
              <a:t>2</a:t>
            </a:r>
            <a:r>
              <a:rPr lang="en-US" dirty="0"/>
              <a:t> in ways expected from optimization</a:t>
            </a:r>
          </a:p>
        </p:txBody>
      </p:sp>
      <p:grpSp>
        <p:nvGrpSpPr>
          <p:cNvPr id="4" name="Group 3">
            <a:extLst>
              <a:ext uri="{FF2B5EF4-FFF2-40B4-BE49-F238E27FC236}">
                <a16:creationId xmlns:a16="http://schemas.microsoft.com/office/drawing/2014/main" id="{1029FDDA-A069-444F-8FA0-DB33F9437EF8}"/>
              </a:ext>
            </a:extLst>
          </p:cNvPr>
          <p:cNvGrpSpPr/>
          <p:nvPr/>
        </p:nvGrpSpPr>
        <p:grpSpPr>
          <a:xfrm>
            <a:off x="5791200" y="1145378"/>
            <a:ext cx="6400800" cy="6400800"/>
            <a:chOff x="5791200" y="613110"/>
            <a:chExt cx="6400800" cy="6400800"/>
          </a:xfrm>
        </p:grpSpPr>
        <p:pic>
          <p:nvPicPr>
            <p:cNvPr id="5" name="Picture 4">
              <a:extLst>
                <a:ext uri="{FF2B5EF4-FFF2-40B4-BE49-F238E27FC236}">
                  <a16:creationId xmlns:a16="http://schemas.microsoft.com/office/drawing/2014/main" id="{C9E6E976-D430-9D43-B1CD-07585AB6E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613110"/>
              <a:ext cx="6400800" cy="6400800"/>
            </a:xfrm>
            <a:prstGeom prst="rect">
              <a:avLst/>
            </a:prstGeom>
          </p:spPr>
        </p:pic>
        <p:sp>
          <p:nvSpPr>
            <p:cNvPr id="6" name="TextBox 5">
              <a:extLst>
                <a:ext uri="{FF2B5EF4-FFF2-40B4-BE49-F238E27FC236}">
                  <a16:creationId xmlns:a16="http://schemas.microsoft.com/office/drawing/2014/main" id="{31389C75-2F2A-4D44-A71F-2B43ECB097D8}"/>
                </a:ext>
              </a:extLst>
            </p:cNvPr>
            <p:cNvSpPr txBox="1"/>
            <p:nvPr/>
          </p:nvSpPr>
          <p:spPr>
            <a:xfrm>
              <a:off x="7716649" y="3962916"/>
              <a:ext cx="1301959" cy="369332"/>
            </a:xfrm>
            <a:prstGeom prst="rect">
              <a:avLst/>
            </a:prstGeom>
            <a:noFill/>
          </p:spPr>
          <p:txBody>
            <a:bodyPr wrap="none" rtlCol="0">
              <a:spAutoFit/>
            </a:bodyPr>
            <a:lstStyle/>
            <a:p>
              <a:r>
                <a:rPr lang="en-US" dirty="0"/>
                <a:t>mean: -12%</a:t>
              </a:r>
            </a:p>
          </p:txBody>
        </p:sp>
        <p:sp>
          <p:nvSpPr>
            <p:cNvPr id="7" name="TextBox 6">
              <a:extLst>
                <a:ext uri="{FF2B5EF4-FFF2-40B4-BE49-F238E27FC236}">
                  <a16:creationId xmlns:a16="http://schemas.microsoft.com/office/drawing/2014/main" id="{74B6103A-846F-8145-8B7B-A3ADF3F515C4}"/>
                </a:ext>
              </a:extLst>
            </p:cNvPr>
            <p:cNvSpPr txBox="1"/>
            <p:nvPr/>
          </p:nvSpPr>
          <p:spPr>
            <a:xfrm>
              <a:off x="9730801" y="3962916"/>
              <a:ext cx="1301959" cy="369332"/>
            </a:xfrm>
            <a:prstGeom prst="rect">
              <a:avLst/>
            </a:prstGeom>
            <a:noFill/>
          </p:spPr>
          <p:txBody>
            <a:bodyPr wrap="none" rtlCol="0">
              <a:spAutoFit/>
            </a:bodyPr>
            <a:lstStyle/>
            <a:p>
              <a:r>
                <a:rPr lang="en-US"/>
                <a:t>mean: -15%</a:t>
              </a:r>
            </a:p>
          </p:txBody>
        </p:sp>
      </p:grpSp>
      <p:grpSp>
        <p:nvGrpSpPr>
          <p:cNvPr id="8" name="Group 7">
            <a:extLst>
              <a:ext uri="{FF2B5EF4-FFF2-40B4-BE49-F238E27FC236}">
                <a16:creationId xmlns:a16="http://schemas.microsoft.com/office/drawing/2014/main" id="{61852A21-0B88-4242-A21A-4EE107B6E645}"/>
              </a:ext>
            </a:extLst>
          </p:cNvPr>
          <p:cNvGrpSpPr/>
          <p:nvPr/>
        </p:nvGrpSpPr>
        <p:grpSpPr>
          <a:xfrm>
            <a:off x="8081319" y="-4207"/>
            <a:ext cx="4110681" cy="369332"/>
            <a:chOff x="8081319" y="-4207"/>
            <a:chExt cx="4110681" cy="369332"/>
          </a:xfrm>
        </p:grpSpPr>
        <p:sp>
          <p:nvSpPr>
            <p:cNvPr id="9" name="TextBox 8">
              <a:extLst>
                <a:ext uri="{FF2B5EF4-FFF2-40B4-BE49-F238E27FC236}">
                  <a16:creationId xmlns:a16="http://schemas.microsoft.com/office/drawing/2014/main" id="{27887DE3-4DCC-C94D-A5E4-5432DD23F2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0" name="Picture 9">
              <a:extLst>
                <a:ext uri="{FF2B5EF4-FFF2-40B4-BE49-F238E27FC236}">
                  <a16:creationId xmlns:a16="http://schemas.microsoft.com/office/drawing/2014/main" id="{8C25F6BB-2605-F647-8E0C-67A0A6F9905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11" name="TextBox 10">
            <a:extLst>
              <a:ext uri="{FF2B5EF4-FFF2-40B4-BE49-F238E27FC236}">
                <a16:creationId xmlns:a16="http://schemas.microsoft.com/office/drawing/2014/main" id="{7E1BF8F3-9ABE-D544-850D-ACC133A6497C}"/>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
        <p:nvSpPr>
          <p:cNvPr id="12" name="TextBox 11">
            <a:extLst>
              <a:ext uri="{FF2B5EF4-FFF2-40B4-BE49-F238E27FC236}">
                <a16:creationId xmlns:a16="http://schemas.microsoft.com/office/drawing/2014/main" id="{774D68F7-F972-B149-8B98-001F8AA30F3C}"/>
              </a:ext>
            </a:extLst>
          </p:cNvPr>
          <p:cNvSpPr txBox="1"/>
          <p:nvPr/>
        </p:nvSpPr>
        <p:spPr>
          <a:xfrm>
            <a:off x="8690773" y="5029200"/>
            <a:ext cx="1587294" cy="523220"/>
          </a:xfrm>
          <a:prstGeom prst="rect">
            <a:avLst/>
          </a:prstGeom>
          <a:noFill/>
        </p:spPr>
        <p:txBody>
          <a:bodyPr wrap="none" rtlCol="0">
            <a:spAutoFit/>
          </a:bodyPr>
          <a:lstStyle/>
          <a:p>
            <a:r>
              <a:rPr lang="en-US" sz="2800" b="1" dirty="0">
                <a:solidFill>
                  <a:srgbClr val="009051"/>
                </a:solidFill>
              </a:rPr>
              <a:t>(</a:t>
            </a:r>
            <a:r>
              <a:rPr lang="en-US" sz="2800" b="1" i="1" dirty="0">
                <a:solidFill>
                  <a:srgbClr val="009051"/>
                </a:solidFill>
              </a:rPr>
              <a:t>P</a:t>
            </a:r>
            <a:r>
              <a:rPr lang="en-US" sz="2800" b="1" dirty="0">
                <a:solidFill>
                  <a:srgbClr val="009051"/>
                </a:solidFill>
              </a:rPr>
              <a:t> &gt; 0.05)</a:t>
            </a:r>
          </a:p>
        </p:txBody>
      </p:sp>
    </p:spTree>
    <p:extLst>
      <p:ext uri="{BB962C8B-B14F-4D97-AF65-F5344CB8AC3E}">
        <p14:creationId xmlns:p14="http://schemas.microsoft.com/office/powerpoint/2010/main" val="877419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a:bodyPr>
          <a:lstStyle/>
          <a:p>
            <a:r>
              <a:rPr lang="en-US" dirty="0"/>
              <a:t>Higher CO</a:t>
            </a:r>
            <a:r>
              <a:rPr lang="en-US" baseline="-25000" dirty="0"/>
              <a:t>2</a:t>
            </a:r>
            <a:r>
              <a:rPr lang="en-US" dirty="0"/>
              <a:t> and increased temperatures increase future photosynthesis</a:t>
            </a:r>
          </a:p>
        </p:txBody>
      </p:sp>
      <p:pic>
        <p:nvPicPr>
          <p:cNvPr id="4" name="Picture 3">
            <a:extLst>
              <a:ext uri="{FF2B5EF4-FFF2-40B4-BE49-F238E27FC236}">
                <a16:creationId xmlns:a16="http://schemas.microsoft.com/office/drawing/2014/main" id="{640FEE83-6B41-7849-8B09-268CDCCC9349}"/>
              </a:ext>
            </a:extLst>
          </p:cNvPr>
          <p:cNvPicPr>
            <a:picLocks noChangeAspect="1"/>
          </p:cNvPicPr>
          <p:nvPr/>
        </p:nvPicPr>
        <p:blipFill>
          <a:blip r:embed="rId2"/>
          <a:stretch>
            <a:fillRect/>
          </a:stretch>
        </p:blipFill>
        <p:spPr>
          <a:xfrm>
            <a:off x="1985725" y="1833799"/>
            <a:ext cx="8220549" cy="5024201"/>
          </a:xfrm>
          <a:prstGeom prst="rect">
            <a:avLst/>
          </a:prstGeom>
        </p:spPr>
      </p:pic>
      <p:grpSp>
        <p:nvGrpSpPr>
          <p:cNvPr id="5" name="Group 4">
            <a:extLst>
              <a:ext uri="{FF2B5EF4-FFF2-40B4-BE49-F238E27FC236}">
                <a16:creationId xmlns:a16="http://schemas.microsoft.com/office/drawing/2014/main" id="{BF31092A-B799-634A-BFF6-63FC2190691F}"/>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840B93AA-9540-2549-AA31-8885301C22F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DBB2387-7B38-6943-ADE8-B2E5A70E26F9}"/>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1182B0B5-A3ED-A241-9C54-6816DCD3A84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2448271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8869-8FF7-4543-B58D-0618C478DBE6}"/>
              </a:ext>
            </a:extLst>
          </p:cNvPr>
          <p:cNvSpPr>
            <a:spLocks noGrp="1"/>
          </p:cNvSpPr>
          <p:nvPr>
            <p:ph type="title"/>
          </p:nvPr>
        </p:nvSpPr>
        <p:spPr/>
        <p:txBody>
          <a:bodyPr>
            <a:normAutofit fontScale="90000"/>
          </a:bodyPr>
          <a:lstStyle/>
          <a:p>
            <a:r>
              <a:rPr lang="en-US" dirty="0"/>
              <a:t>Higher CO</a:t>
            </a:r>
            <a:r>
              <a:rPr lang="en-US" baseline="-25000" dirty="0"/>
              <a:t>2</a:t>
            </a:r>
            <a:r>
              <a:rPr lang="en-US" dirty="0"/>
              <a:t> and increased temperatures increase future photosynthesis </a:t>
            </a:r>
            <a:r>
              <a:rPr lang="en-US" dirty="0">
                <a:solidFill>
                  <a:srgbClr val="011893"/>
                </a:solidFill>
              </a:rPr>
              <a:t>(at lower nutrient use)</a:t>
            </a:r>
          </a:p>
        </p:txBody>
      </p:sp>
      <p:pic>
        <p:nvPicPr>
          <p:cNvPr id="4" name="Picture 3">
            <a:extLst>
              <a:ext uri="{FF2B5EF4-FFF2-40B4-BE49-F238E27FC236}">
                <a16:creationId xmlns:a16="http://schemas.microsoft.com/office/drawing/2014/main" id="{92D92186-486A-E944-AD9B-48EB94A32121}"/>
              </a:ext>
            </a:extLst>
          </p:cNvPr>
          <p:cNvPicPr>
            <a:picLocks noChangeAspect="1"/>
          </p:cNvPicPr>
          <p:nvPr/>
        </p:nvPicPr>
        <p:blipFill>
          <a:blip r:embed="rId2"/>
          <a:stretch>
            <a:fillRect/>
          </a:stretch>
        </p:blipFill>
        <p:spPr>
          <a:xfrm>
            <a:off x="1965230" y="1690688"/>
            <a:ext cx="8261540" cy="5049253"/>
          </a:xfrm>
          <a:prstGeom prst="rect">
            <a:avLst/>
          </a:prstGeom>
        </p:spPr>
      </p:pic>
      <p:grpSp>
        <p:nvGrpSpPr>
          <p:cNvPr id="5" name="Group 4">
            <a:extLst>
              <a:ext uri="{FF2B5EF4-FFF2-40B4-BE49-F238E27FC236}">
                <a16:creationId xmlns:a16="http://schemas.microsoft.com/office/drawing/2014/main" id="{AE3A9A4C-55CF-E14C-A1FD-272A03DA8D28}"/>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30DF5217-A703-7B45-B650-3F7EEFA5834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4538A7F-7374-C940-B34F-93D34D6DFD5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0F76CD3E-CCBD-3B4A-A73B-94C6CA7ECE6B}"/>
              </a:ext>
            </a:extLst>
          </p:cNvPr>
          <p:cNvSpPr txBox="1"/>
          <p:nvPr/>
        </p:nvSpPr>
        <p:spPr>
          <a:xfrm>
            <a:off x="0" y="6488668"/>
            <a:ext cx="2745495" cy="369332"/>
          </a:xfrm>
          <a:prstGeom prst="rect">
            <a:avLst/>
          </a:prstGeom>
          <a:noFill/>
        </p:spPr>
        <p:txBody>
          <a:bodyPr wrap="none" rtlCol="0">
            <a:spAutoFit/>
          </a:bodyPr>
          <a:lstStyle/>
          <a:p>
            <a:r>
              <a:rPr lang="en-US" dirty="0"/>
              <a:t>Smith and Keenan (in prep)</a:t>
            </a:r>
          </a:p>
        </p:txBody>
      </p:sp>
    </p:spTree>
    <p:extLst>
      <p:ext uri="{BB962C8B-B14F-4D97-AF65-F5344CB8AC3E}">
        <p14:creationId xmlns:p14="http://schemas.microsoft.com/office/powerpoint/2010/main" val="3632715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18107"/>
          </a:xfrm>
        </p:spPr>
        <p:txBody>
          <a:bodyPr>
            <a:noAutofit/>
          </a:bodyPr>
          <a:lstStyle/>
          <a:p>
            <a:r>
              <a:rPr lang="en-US" sz="5400" dirty="0">
                <a:solidFill>
                  <a:srgbClr val="011893"/>
                </a:solidFill>
              </a:rPr>
              <a:t>Question 2: </a:t>
            </a:r>
            <a:r>
              <a:rPr lang="en-US" sz="5400" dirty="0"/>
              <a:t>How will photosynthesis acclimate to future conditions?</a:t>
            </a:r>
            <a:br>
              <a:rPr lang="en-US" sz="5400" dirty="0"/>
            </a:br>
            <a:br>
              <a:rPr lang="en-US" sz="5400" dirty="0"/>
            </a:br>
            <a:r>
              <a:rPr lang="en-US" sz="5400" b="1" dirty="0">
                <a:solidFill>
                  <a:srgbClr val="009051"/>
                </a:solidFill>
              </a:rPr>
              <a:t>Photosynthesis will increase and per-leaf-area nutrient use will decrease</a:t>
            </a:r>
          </a:p>
        </p:txBody>
      </p:sp>
      <p:grpSp>
        <p:nvGrpSpPr>
          <p:cNvPr id="4" name="Group 3">
            <a:extLst>
              <a:ext uri="{FF2B5EF4-FFF2-40B4-BE49-F238E27FC236}">
                <a16:creationId xmlns:a16="http://schemas.microsoft.com/office/drawing/2014/main" id="{AE69714C-297B-1043-A371-E3DF2BF1FE69}"/>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105CC6E-BD1E-3344-BBD9-F253A537343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B08B136-BAC6-4E47-B2FD-5C9CA8626C1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678922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3: </a:t>
            </a:r>
            <a:r>
              <a:rPr lang="en-US" dirty="0"/>
              <a:t>Does photosynthesis respond to nutrient addition?</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B4DACDEA-99F7-7E40-8700-794E2B39516C}"/>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F893F5F2-E4E6-FB4F-8264-936605C08FF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C053BDD0-228B-8C47-9BB8-1F58286A35DC}"/>
                </a:ext>
              </a:extLst>
            </p:cNvPr>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AFDD8BF2-F0E3-E140-B731-4F703A0F4120}"/>
              </a:ext>
            </a:extLst>
          </p:cNvPr>
          <p:cNvPicPr>
            <a:picLocks noChangeAspect="1"/>
          </p:cNvPicPr>
          <p:nvPr/>
        </p:nvPicPr>
        <p:blipFill rotWithShape="1">
          <a:blip r:embed="rId3"/>
          <a:srcRect l="14544" t="24839" r="57491" b="37875"/>
          <a:stretch/>
        </p:blipFill>
        <p:spPr>
          <a:xfrm>
            <a:off x="10664952" y="5346518"/>
            <a:ext cx="1527048" cy="1540239"/>
          </a:xfrm>
          <a:prstGeom prst="rect">
            <a:avLst/>
          </a:prstGeom>
        </p:spPr>
      </p:pic>
      <p:sp>
        <p:nvSpPr>
          <p:cNvPr id="8" name="TextBox 7">
            <a:extLst>
              <a:ext uri="{FF2B5EF4-FFF2-40B4-BE49-F238E27FC236}">
                <a16:creationId xmlns:a16="http://schemas.microsoft.com/office/drawing/2014/main" id="{96C3966C-AB2D-C842-AF41-1201F4FC22B1}"/>
              </a:ext>
            </a:extLst>
          </p:cNvPr>
          <p:cNvSpPr txBox="1"/>
          <p:nvPr/>
        </p:nvSpPr>
        <p:spPr>
          <a:xfrm>
            <a:off x="10664952" y="4680900"/>
            <a:ext cx="1242648" cy="646331"/>
          </a:xfrm>
          <a:prstGeom prst="rect">
            <a:avLst/>
          </a:prstGeom>
          <a:noFill/>
        </p:spPr>
        <p:txBody>
          <a:bodyPr wrap="none" rtlCol="0">
            <a:spAutoFit/>
          </a:bodyPr>
          <a:lstStyle/>
          <a:p>
            <a:r>
              <a:rPr lang="en-US" dirty="0" err="1">
                <a:solidFill>
                  <a:srgbClr val="011893"/>
                </a:solidFill>
              </a:rPr>
              <a:t>Lizz</a:t>
            </a:r>
            <a:r>
              <a:rPr lang="en-US" dirty="0">
                <a:solidFill>
                  <a:srgbClr val="011893"/>
                </a:solidFill>
              </a:rPr>
              <a:t> Waring</a:t>
            </a:r>
          </a:p>
          <a:p>
            <a:r>
              <a:rPr lang="en-US" dirty="0">
                <a:solidFill>
                  <a:srgbClr val="011893"/>
                </a:solidFill>
              </a:rPr>
              <a:t>TTU</a:t>
            </a:r>
          </a:p>
        </p:txBody>
      </p:sp>
    </p:spTree>
    <p:extLst>
      <p:ext uri="{BB962C8B-B14F-4D97-AF65-F5344CB8AC3E}">
        <p14:creationId xmlns:p14="http://schemas.microsoft.com/office/powerpoint/2010/main" val="3782255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p:txBody>
      </p:sp>
      <p:grpSp>
        <p:nvGrpSpPr>
          <p:cNvPr id="4" name="Group 3">
            <a:extLst>
              <a:ext uri="{FF2B5EF4-FFF2-40B4-BE49-F238E27FC236}">
                <a16:creationId xmlns:a16="http://schemas.microsoft.com/office/drawing/2014/main" id="{53BF622B-4758-674B-95C9-A5A8B092EB73}"/>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DFB04FE6-483B-7145-8E5F-9A52268C8A1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2987E93-C1F1-404F-8A0B-DB4001E69E98}"/>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36142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80F-32D8-1D44-B592-6BB42B50F112}"/>
              </a:ext>
            </a:extLst>
          </p:cNvPr>
          <p:cNvSpPr>
            <a:spLocks noGrp="1"/>
          </p:cNvSpPr>
          <p:nvPr>
            <p:ph type="title"/>
          </p:nvPr>
        </p:nvSpPr>
        <p:spPr/>
        <p:txBody>
          <a:bodyPr/>
          <a:lstStyle/>
          <a:p>
            <a:r>
              <a:rPr lang="en-US" dirty="0"/>
              <a:t>From the least cost hypothesis…</a:t>
            </a:r>
          </a:p>
        </p:txBody>
      </p:sp>
      <p:sp>
        <p:nvSpPr>
          <p:cNvPr id="3" name="Content Placeholder 2">
            <a:extLst>
              <a:ext uri="{FF2B5EF4-FFF2-40B4-BE49-F238E27FC236}">
                <a16:creationId xmlns:a16="http://schemas.microsoft.com/office/drawing/2014/main" id="{61140C0D-DFD0-1F4B-B4E2-E5CD8285C830}"/>
              </a:ext>
            </a:extLst>
          </p:cNvPr>
          <p:cNvSpPr>
            <a:spLocks noGrp="1"/>
          </p:cNvSpPr>
          <p:nvPr>
            <p:ph idx="1"/>
          </p:nvPr>
        </p:nvSpPr>
        <p:spPr/>
        <p:txBody>
          <a:bodyPr>
            <a:normAutofit/>
          </a:bodyPr>
          <a:lstStyle/>
          <a:p>
            <a:pPr marL="0" indent="0">
              <a:buNone/>
            </a:pPr>
            <a:r>
              <a:rPr lang="en-US" sz="4000" dirty="0">
                <a:solidFill>
                  <a:srgbClr val="011893"/>
                </a:solidFill>
              </a:rPr>
              <a:t>Added nutrients will not increase photosynthesis because light limitation will kick in </a:t>
            </a:r>
          </a:p>
          <a:p>
            <a:pPr marL="0" indent="0">
              <a:buNone/>
            </a:pPr>
            <a:endParaRPr lang="en-US" sz="4000" dirty="0">
              <a:solidFill>
                <a:srgbClr val="011893"/>
              </a:solidFill>
            </a:endParaRPr>
          </a:p>
          <a:p>
            <a:pPr marL="0" indent="0">
              <a:buNone/>
            </a:pPr>
            <a:r>
              <a:rPr lang="en-US" sz="5400" b="1" dirty="0">
                <a:solidFill>
                  <a:srgbClr val="011893"/>
                </a:solidFill>
              </a:rPr>
              <a:t>Optimal response would be to increase </a:t>
            </a:r>
            <a:r>
              <a:rPr lang="en-US" sz="5400" b="1" dirty="0">
                <a:solidFill>
                  <a:srgbClr val="009051"/>
                </a:solidFill>
              </a:rPr>
              <a:t>leaf area</a:t>
            </a:r>
          </a:p>
        </p:txBody>
      </p:sp>
      <p:grpSp>
        <p:nvGrpSpPr>
          <p:cNvPr id="4" name="Group 3">
            <a:extLst>
              <a:ext uri="{FF2B5EF4-FFF2-40B4-BE49-F238E27FC236}">
                <a16:creationId xmlns:a16="http://schemas.microsoft.com/office/drawing/2014/main" id="{38DE3A63-BE99-EA4C-A082-1D0D4D95774A}"/>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24FA76ED-5331-0F4C-B670-0E8930F6956B}"/>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107688B-812C-5F48-ACAC-BE0FEE08DDA3}"/>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289330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1173708"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5936776" y="2342539"/>
            <a:ext cx="3885064" cy="3791165"/>
          </a:xfrm>
          <a:prstGeom prst="rect">
            <a:avLst/>
          </a:prstGeom>
        </p:spPr>
      </p:pic>
      <p:grpSp>
        <p:nvGrpSpPr>
          <p:cNvPr id="5" name="Group 4">
            <a:extLst>
              <a:ext uri="{FF2B5EF4-FFF2-40B4-BE49-F238E27FC236}">
                <a16:creationId xmlns:a16="http://schemas.microsoft.com/office/drawing/2014/main" id="{5B06CBCE-F96A-E545-ABAD-F2487AA72B2D}"/>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DD476956-63AE-B946-BFD7-2A7F594746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1DFD1D66-DF39-F341-AA25-7D7DE72E8A3B}"/>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B338C38F-A68F-644A-A6EC-3918CC61E050}"/>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
        <p:nvSpPr>
          <p:cNvPr id="9" name="Rectangle 8">
            <a:extLst>
              <a:ext uri="{FF2B5EF4-FFF2-40B4-BE49-F238E27FC236}">
                <a16:creationId xmlns:a16="http://schemas.microsoft.com/office/drawing/2014/main" id="{ABA2AC68-9B87-514A-B9C8-3241D3A7E219}"/>
              </a:ext>
            </a:extLst>
          </p:cNvPr>
          <p:cNvSpPr/>
          <p:nvPr/>
        </p:nvSpPr>
        <p:spPr>
          <a:xfrm>
            <a:off x="1850571" y="2460171"/>
            <a:ext cx="3113315" cy="3200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2DEEB0-6000-7548-B947-6D9746C6C455}"/>
              </a:ext>
            </a:extLst>
          </p:cNvPr>
          <p:cNvSpPr/>
          <p:nvPr/>
        </p:nvSpPr>
        <p:spPr>
          <a:xfrm>
            <a:off x="6607628" y="2460171"/>
            <a:ext cx="3113315" cy="3200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96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1173708"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5936776" y="2342539"/>
            <a:ext cx="3885064" cy="3791165"/>
          </a:xfrm>
          <a:prstGeom prst="rect">
            <a:avLst/>
          </a:prstGeom>
        </p:spPr>
      </p:pic>
      <p:grpSp>
        <p:nvGrpSpPr>
          <p:cNvPr id="5" name="Group 4">
            <a:extLst>
              <a:ext uri="{FF2B5EF4-FFF2-40B4-BE49-F238E27FC236}">
                <a16:creationId xmlns:a16="http://schemas.microsoft.com/office/drawing/2014/main" id="{5B06CBCE-F96A-E545-ABAD-F2487AA72B2D}"/>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DD476956-63AE-B946-BFD7-2A7F594746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1DFD1D66-DF39-F341-AA25-7D7DE72E8A3B}"/>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B338C38F-A68F-644A-A6EC-3918CC61E050}"/>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
        <p:nvSpPr>
          <p:cNvPr id="9" name="Rectangle 8">
            <a:extLst>
              <a:ext uri="{FF2B5EF4-FFF2-40B4-BE49-F238E27FC236}">
                <a16:creationId xmlns:a16="http://schemas.microsoft.com/office/drawing/2014/main" id="{ABA2AC68-9B87-514A-B9C8-3241D3A7E219}"/>
              </a:ext>
            </a:extLst>
          </p:cNvPr>
          <p:cNvSpPr/>
          <p:nvPr/>
        </p:nvSpPr>
        <p:spPr>
          <a:xfrm>
            <a:off x="6618514" y="2489478"/>
            <a:ext cx="3113315" cy="3200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83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Theoretical models for photosynthesis exist</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pic>
        <p:nvPicPr>
          <p:cNvPr id="10" name="Picture 9">
            <a:extLst>
              <a:ext uri="{FF2B5EF4-FFF2-40B4-BE49-F238E27FC236}">
                <a16:creationId xmlns:a16="http://schemas.microsoft.com/office/drawing/2014/main" id="{57280BF7-E2D7-C446-A4CC-1F206A956262}"/>
              </a:ext>
            </a:extLst>
          </p:cNvPr>
          <p:cNvPicPr>
            <a:picLocks noChangeAspect="1"/>
          </p:cNvPicPr>
          <p:nvPr/>
        </p:nvPicPr>
        <p:blipFill>
          <a:blip r:embed="rId3"/>
          <a:stretch>
            <a:fillRect/>
          </a:stretch>
        </p:blipFill>
        <p:spPr>
          <a:xfrm>
            <a:off x="1132764" y="1840814"/>
            <a:ext cx="9926472" cy="4298241"/>
          </a:xfrm>
          <a:prstGeom prst="rect">
            <a:avLst/>
          </a:prstGeom>
          <a:solidFill>
            <a:schemeClr val="tx1"/>
          </a:solidFill>
          <a:ln w="38100">
            <a:solidFill>
              <a:schemeClr val="tx1"/>
            </a:solidFill>
          </a:ln>
        </p:spPr>
      </p:pic>
    </p:spTree>
    <p:extLst>
      <p:ext uri="{BB962C8B-B14F-4D97-AF65-F5344CB8AC3E}">
        <p14:creationId xmlns:p14="http://schemas.microsoft.com/office/powerpoint/2010/main" val="3491971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7C7F-2CB4-0844-BADA-474AA871C695}"/>
              </a:ext>
            </a:extLst>
          </p:cNvPr>
          <p:cNvSpPr>
            <a:spLocks noGrp="1"/>
          </p:cNvSpPr>
          <p:nvPr>
            <p:ph type="title"/>
          </p:nvPr>
        </p:nvSpPr>
        <p:spPr/>
        <p:txBody>
          <a:bodyPr/>
          <a:lstStyle/>
          <a:p>
            <a:r>
              <a:rPr lang="en-US" dirty="0"/>
              <a:t>Leaf area, but not photosynthesis increases with N addition</a:t>
            </a:r>
          </a:p>
        </p:txBody>
      </p:sp>
      <p:pic>
        <p:nvPicPr>
          <p:cNvPr id="3" name="Picture 2">
            <a:extLst>
              <a:ext uri="{FF2B5EF4-FFF2-40B4-BE49-F238E27FC236}">
                <a16:creationId xmlns:a16="http://schemas.microsoft.com/office/drawing/2014/main" id="{28DE2018-A03B-124D-AD67-8E8155D63D08}"/>
              </a:ext>
            </a:extLst>
          </p:cNvPr>
          <p:cNvPicPr>
            <a:picLocks noChangeAspect="1"/>
          </p:cNvPicPr>
          <p:nvPr/>
        </p:nvPicPr>
        <p:blipFill>
          <a:blip r:embed="rId2"/>
          <a:stretch>
            <a:fillRect/>
          </a:stretch>
        </p:blipFill>
        <p:spPr>
          <a:xfrm>
            <a:off x="1173708" y="2342540"/>
            <a:ext cx="3885063" cy="3791164"/>
          </a:xfrm>
          <a:prstGeom prst="rect">
            <a:avLst/>
          </a:prstGeom>
        </p:spPr>
      </p:pic>
      <p:pic>
        <p:nvPicPr>
          <p:cNvPr id="4" name="Picture 3">
            <a:extLst>
              <a:ext uri="{FF2B5EF4-FFF2-40B4-BE49-F238E27FC236}">
                <a16:creationId xmlns:a16="http://schemas.microsoft.com/office/drawing/2014/main" id="{7F499322-EC50-EF4E-A798-60CC4C8F4F97}"/>
              </a:ext>
            </a:extLst>
          </p:cNvPr>
          <p:cNvPicPr>
            <a:picLocks noChangeAspect="1"/>
          </p:cNvPicPr>
          <p:nvPr/>
        </p:nvPicPr>
        <p:blipFill>
          <a:blip r:embed="rId3"/>
          <a:stretch>
            <a:fillRect/>
          </a:stretch>
        </p:blipFill>
        <p:spPr>
          <a:xfrm>
            <a:off x="5936776" y="2342539"/>
            <a:ext cx="3885064" cy="3791165"/>
          </a:xfrm>
          <a:prstGeom prst="rect">
            <a:avLst/>
          </a:prstGeom>
        </p:spPr>
      </p:pic>
      <p:grpSp>
        <p:nvGrpSpPr>
          <p:cNvPr id="5" name="Group 4">
            <a:extLst>
              <a:ext uri="{FF2B5EF4-FFF2-40B4-BE49-F238E27FC236}">
                <a16:creationId xmlns:a16="http://schemas.microsoft.com/office/drawing/2014/main" id="{5B06CBCE-F96A-E545-ABAD-F2487AA72B2D}"/>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DD476956-63AE-B946-BFD7-2A7F594746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1DFD1D66-DF39-F341-AA25-7D7DE72E8A3B}"/>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B338C38F-A68F-644A-A6EC-3918CC61E050}"/>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40713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FBE2F-B926-1C43-BFBA-72717F58E099}"/>
              </a:ext>
            </a:extLst>
          </p:cNvPr>
          <p:cNvSpPr>
            <a:spLocks noGrp="1"/>
          </p:cNvSpPr>
          <p:nvPr>
            <p:ph type="title"/>
          </p:nvPr>
        </p:nvSpPr>
        <p:spPr/>
        <p:txBody>
          <a:bodyPr/>
          <a:lstStyle/>
          <a:p>
            <a:r>
              <a:rPr lang="en-US" dirty="0"/>
              <a:t>But do greenhouse experiments translate to the field?</a:t>
            </a:r>
          </a:p>
        </p:txBody>
      </p:sp>
      <p:sp>
        <p:nvSpPr>
          <p:cNvPr id="3" name="Text Placeholder 2">
            <a:extLst>
              <a:ext uri="{FF2B5EF4-FFF2-40B4-BE49-F238E27FC236}">
                <a16:creationId xmlns:a16="http://schemas.microsoft.com/office/drawing/2014/main" id="{26DC13D7-3207-6740-9B30-D0029BE74A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8317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A8447-1C9F-9943-AE44-D6396E362DBD}"/>
              </a:ext>
            </a:extLst>
          </p:cNvPr>
          <p:cNvPicPr>
            <a:picLocks noChangeAspect="1"/>
          </p:cNvPicPr>
          <p:nvPr/>
        </p:nvPicPr>
        <p:blipFill>
          <a:blip r:embed="rId2"/>
          <a:stretch>
            <a:fillRect/>
          </a:stretch>
        </p:blipFill>
        <p:spPr>
          <a:xfrm>
            <a:off x="2466508" y="514619"/>
            <a:ext cx="6848031" cy="2054410"/>
          </a:xfrm>
          <a:prstGeom prst="rect">
            <a:avLst/>
          </a:prstGeom>
        </p:spPr>
      </p:pic>
      <p:sp>
        <p:nvSpPr>
          <p:cNvPr id="3" name="TextBox 2">
            <a:extLst>
              <a:ext uri="{FF2B5EF4-FFF2-40B4-BE49-F238E27FC236}">
                <a16:creationId xmlns:a16="http://schemas.microsoft.com/office/drawing/2014/main" id="{52417F1D-EB47-E040-9E46-E06EC6BDCB13}"/>
              </a:ext>
            </a:extLst>
          </p:cNvPr>
          <p:cNvSpPr txBox="1"/>
          <p:nvPr/>
        </p:nvSpPr>
        <p:spPr>
          <a:xfrm>
            <a:off x="1547542" y="3429000"/>
            <a:ext cx="9349058" cy="1323439"/>
          </a:xfrm>
          <a:prstGeom prst="rect">
            <a:avLst/>
          </a:prstGeom>
          <a:noFill/>
        </p:spPr>
        <p:txBody>
          <a:bodyPr wrap="square" rtlCol="0">
            <a:spAutoFit/>
          </a:bodyPr>
          <a:lstStyle/>
          <a:p>
            <a:pPr algn="ctr"/>
            <a:r>
              <a:rPr lang="en-US" sz="4000" dirty="0">
                <a:solidFill>
                  <a:srgbClr val="011893"/>
                </a:solidFill>
              </a:rPr>
              <a:t>Grassland soil nutrient addition network: 27 sites with leaf and whole-plot data</a:t>
            </a:r>
          </a:p>
        </p:txBody>
      </p:sp>
    </p:spTree>
    <p:extLst>
      <p:ext uri="{BB962C8B-B14F-4D97-AF65-F5344CB8AC3E}">
        <p14:creationId xmlns:p14="http://schemas.microsoft.com/office/powerpoint/2010/main" val="791092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a:bodyPr>
          <a:lstStyle/>
          <a:p>
            <a:r>
              <a:rPr lang="en-US" dirty="0"/>
              <a:t>Globally, N addition increases leaf area, not leaf N</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2"/>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
        <p:nvSpPr>
          <p:cNvPr id="14" name="TextBox 13">
            <a:extLst>
              <a:ext uri="{FF2B5EF4-FFF2-40B4-BE49-F238E27FC236}">
                <a16:creationId xmlns:a16="http://schemas.microsoft.com/office/drawing/2014/main" id="{2462EEE6-A5E7-084D-80FB-2A4D1C829759}"/>
              </a:ext>
            </a:extLst>
          </p:cNvPr>
          <p:cNvSpPr txBox="1"/>
          <p:nvPr/>
        </p:nvSpPr>
        <p:spPr>
          <a:xfrm>
            <a:off x="6934201" y="1760672"/>
            <a:ext cx="3630930" cy="584775"/>
          </a:xfrm>
          <a:prstGeom prst="rect">
            <a:avLst/>
          </a:prstGeom>
          <a:noFill/>
        </p:spPr>
        <p:txBody>
          <a:bodyPr wrap="none" rtlCol="0">
            <a:spAutoFit/>
          </a:bodyPr>
          <a:lstStyle/>
          <a:p>
            <a:r>
              <a:rPr lang="en-US" sz="3200" dirty="0">
                <a:solidFill>
                  <a:srgbClr val="011893"/>
                </a:solidFill>
              </a:rPr>
              <a:t>No change (P = 0.42)</a:t>
            </a:r>
          </a:p>
        </p:txBody>
      </p:sp>
      <p:sp>
        <p:nvSpPr>
          <p:cNvPr id="15" name="TextBox 14">
            <a:extLst>
              <a:ext uri="{FF2B5EF4-FFF2-40B4-BE49-F238E27FC236}">
                <a16:creationId xmlns:a16="http://schemas.microsoft.com/office/drawing/2014/main" id="{B9BC62B6-7DB9-9444-9433-B814E56CDD69}"/>
              </a:ext>
            </a:extLst>
          </p:cNvPr>
          <p:cNvSpPr txBox="1"/>
          <p:nvPr/>
        </p:nvSpPr>
        <p:spPr>
          <a:xfrm>
            <a:off x="1797924" y="1760672"/>
            <a:ext cx="4048929" cy="584775"/>
          </a:xfrm>
          <a:prstGeom prst="rect">
            <a:avLst/>
          </a:prstGeom>
          <a:noFill/>
        </p:spPr>
        <p:txBody>
          <a:bodyPr wrap="none" rtlCol="0">
            <a:spAutoFit/>
          </a:bodyPr>
          <a:lstStyle/>
          <a:p>
            <a:r>
              <a:rPr lang="en-US" sz="3200" dirty="0">
                <a:solidFill>
                  <a:srgbClr val="011893"/>
                </a:solidFill>
              </a:rPr>
              <a:t>41% increase (P &lt; 0.05)</a:t>
            </a:r>
          </a:p>
        </p:txBody>
      </p:sp>
      <p:pic>
        <p:nvPicPr>
          <p:cNvPr id="4" name="Picture 3">
            <a:extLst>
              <a:ext uri="{FF2B5EF4-FFF2-40B4-BE49-F238E27FC236}">
                <a16:creationId xmlns:a16="http://schemas.microsoft.com/office/drawing/2014/main" id="{49638AD9-8191-8B4D-9F80-FBF1698153AA}"/>
              </a:ext>
            </a:extLst>
          </p:cNvPr>
          <p:cNvPicPr>
            <a:picLocks noChangeAspect="1"/>
          </p:cNvPicPr>
          <p:nvPr/>
        </p:nvPicPr>
        <p:blipFill>
          <a:blip r:embed="rId4"/>
          <a:stretch>
            <a:fillRect/>
          </a:stretch>
        </p:blipFill>
        <p:spPr>
          <a:xfrm>
            <a:off x="6924540" y="2475061"/>
            <a:ext cx="3771900" cy="3429000"/>
          </a:xfrm>
          <a:prstGeom prst="rect">
            <a:avLst/>
          </a:prstGeom>
        </p:spPr>
      </p:pic>
      <p:pic>
        <p:nvPicPr>
          <p:cNvPr id="11" name="Picture 10">
            <a:extLst>
              <a:ext uri="{FF2B5EF4-FFF2-40B4-BE49-F238E27FC236}">
                <a16:creationId xmlns:a16="http://schemas.microsoft.com/office/drawing/2014/main" id="{142373FF-1AEE-414A-9D66-3ED10840CCA3}"/>
              </a:ext>
            </a:extLst>
          </p:cNvPr>
          <p:cNvPicPr>
            <a:picLocks noChangeAspect="1"/>
          </p:cNvPicPr>
          <p:nvPr/>
        </p:nvPicPr>
        <p:blipFill>
          <a:blip r:embed="rId5"/>
          <a:stretch>
            <a:fillRect/>
          </a:stretch>
        </p:blipFill>
        <p:spPr>
          <a:xfrm>
            <a:off x="1936438" y="2475061"/>
            <a:ext cx="3771900" cy="3429000"/>
          </a:xfrm>
          <a:prstGeom prst="rect">
            <a:avLst/>
          </a:prstGeom>
        </p:spPr>
      </p:pic>
    </p:spTree>
    <p:extLst>
      <p:ext uri="{BB962C8B-B14F-4D97-AF65-F5344CB8AC3E}">
        <p14:creationId xmlns:p14="http://schemas.microsoft.com/office/powerpoint/2010/main" val="4264443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0F6A-D1DA-884A-96DE-6CF642B0B89A}"/>
              </a:ext>
            </a:extLst>
          </p:cNvPr>
          <p:cNvSpPr>
            <a:spLocks noGrp="1"/>
          </p:cNvSpPr>
          <p:nvPr>
            <p:ph type="title"/>
          </p:nvPr>
        </p:nvSpPr>
        <p:spPr/>
        <p:txBody>
          <a:bodyPr>
            <a:normAutofit/>
          </a:bodyPr>
          <a:lstStyle/>
          <a:p>
            <a:r>
              <a:rPr lang="en-US" dirty="0"/>
              <a:t>Globally, N addition has no impact on leaf N</a:t>
            </a:r>
          </a:p>
        </p:txBody>
      </p:sp>
      <p:pic>
        <p:nvPicPr>
          <p:cNvPr id="3" name="Picture 2">
            <a:extLst>
              <a:ext uri="{FF2B5EF4-FFF2-40B4-BE49-F238E27FC236}">
                <a16:creationId xmlns:a16="http://schemas.microsoft.com/office/drawing/2014/main" id="{C67BC056-982E-EF47-9F89-9C88FF38DE00}"/>
              </a:ext>
            </a:extLst>
          </p:cNvPr>
          <p:cNvPicPr>
            <a:picLocks noChangeAspect="1"/>
          </p:cNvPicPr>
          <p:nvPr/>
        </p:nvPicPr>
        <p:blipFill>
          <a:blip r:embed="rId2"/>
          <a:stretch>
            <a:fillRect/>
          </a:stretch>
        </p:blipFill>
        <p:spPr>
          <a:xfrm>
            <a:off x="3580815" y="1810765"/>
            <a:ext cx="5030370" cy="3832097"/>
          </a:xfrm>
          <a:prstGeom prst="rect">
            <a:avLst/>
          </a:prstGeom>
        </p:spPr>
      </p:pic>
      <p:sp>
        <p:nvSpPr>
          <p:cNvPr id="4" name="TextBox 3">
            <a:extLst>
              <a:ext uri="{FF2B5EF4-FFF2-40B4-BE49-F238E27FC236}">
                <a16:creationId xmlns:a16="http://schemas.microsoft.com/office/drawing/2014/main" id="{E0FD6F73-7466-DF46-AB85-C783B2783922}"/>
              </a:ext>
            </a:extLst>
          </p:cNvPr>
          <p:cNvSpPr txBox="1"/>
          <p:nvPr/>
        </p:nvSpPr>
        <p:spPr>
          <a:xfrm>
            <a:off x="3580815" y="5642862"/>
            <a:ext cx="5030370" cy="1200329"/>
          </a:xfrm>
          <a:prstGeom prst="rect">
            <a:avLst/>
          </a:prstGeom>
          <a:noFill/>
          <a:ln w="38100">
            <a:solidFill>
              <a:srgbClr val="009051"/>
            </a:solidFill>
          </a:ln>
        </p:spPr>
        <p:txBody>
          <a:bodyPr wrap="square" rtlCol="0">
            <a:spAutoFit/>
          </a:bodyPr>
          <a:lstStyle/>
          <a:p>
            <a:pPr algn="ctr"/>
            <a:r>
              <a:rPr lang="en-US" sz="2400" b="1" dirty="0">
                <a:solidFill>
                  <a:srgbClr val="009051"/>
                </a:solidFill>
              </a:rPr>
              <a:t>Each box is proportional to the variance in leaf N explained by each variable</a:t>
            </a:r>
          </a:p>
        </p:txBody>
      </p:sp>
      <p:pic>
        <p:nvPicPr>
          <p:cNvPr id="5" name="Picture 4">
            <a:extLst>
              <a:ext uri="{FF2B5EF4-FFF2-40B4-BE49-F238E27FC236}">
                <a16:creationId xmlns:a16="http://schemas.microsoft.com/office/drawing/2014/main" id="{C7F3004C-09FA-E941-BF23-E44681AD4162}"/>
              </a:ext>
            </a:extLst>
          </p:cNvPr>
          <p:cNvPicPr>
            <a:picLocks noChangeAspect="1"/>
          </p:cNvPicPr>
          <p:nvPr/>
        </p:nvPicPr>
        <p:blipFill>
          <a:blip r:embed="rId3"/>
          <a:stretch>
            <a:fillRect/>
          </a:stretch>
        </p:blipFill>
        <p:spPr>
          <a:xfrm>
            <a:off x="9444251" y="6033675"/>
            <a:ext cx="2747749" cy="824325"/>
          </a:xfrm>
          <a:prstGeom prst="rect">
            <a:avLst/>
          </a:prstGeom>
        </p:spPr>
      </p:pic>
      <p:grpSp>
        <p:nvGrpSpPr>
          <p:cNvPr id="6" name="Group 5">
            <a:extLst>
              <a:ext uri="{FF2B5EF4-FFF2-40B4-BE49-F238E27FC236}">
                <a16:creationId xmlns:a16="http://schemas.microsoft.com/office/drawing/2014/main" id="{60226E4F-CAED-A440-8157-2549E0D1E852}"/>
              </a:ext>
            </a:extLst>
          </p:cNvPr>
          <p:cNvGrpSpPr/>
          <p:nvPr/>
        </p:nvGrpSpPr>
        <p:grpSpPr>
          <a:xfrm>
            <a:off x="8081319" y="-4207"/>
            <a:ext cx="4110681" cy="369332"/>
            <a:chOff x="8081319" y="-4207"/>
            <a:chExt cx="4110681" cy="369332"/>
          </a:xfrm>
        </p:grpSpPr>
        <p:sp>
          <p:nvSpPr>
            <p:cNvPr id="7" name="TextBox 6">
              <a:extLst>
                <a:ext uri="{FF2B5EF4-FFF2-40B4-BE49-F238E27FC236}">
                  <a16:creationId xmlns:a16="http://schemas.microsoft.com/office/drawing/2014/main" id="{FFDCBC02-19FE-6D4A-9D48-318F43F2BC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474B133E-738B-6A47-8BB8-56722508BE1A}"/>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9" name="TextBox 8">
            <a:extLst>
              <a:ext uri="{FF2B5EF4-FFF2-40B4-BE49-F238E27FC236}">
                <a16:creationId xmlns:a16="http://schemas.microsoft.com/office/drawing/2014/main" id="{F0557874-8854-A347-A849-BCA6393D1AFF}"/>
              </a:ext>
            </a:extLst>
          </p:cNvPr>
          <p:cNvSpPr txBox="1"/>
          <p:nvPr/>
        </p:nvSpPr>
        <p:spPr>
          <a:xfrm>
            <a:off x="0" y="6488668"/>
            <a:ext cx="2716000" cy="369332"/>
          </a:xfrm>
          <a:prstGeom prst="rect">
            <a:avLst/>
          </a:prstGeom>
          <a:noFill/>
        </p:spPr>
        <p:txBody>
          <a:bodyPr wrap="none" rtlCol="0">
            <a:spAutoFit/>
          </a:bodyPr>
          <a:lstStyle/>
          <a:p>
            <a:r>
              <a:rPr lang="en-US" dirty="0"/>
              <a:t>Waring and Smith (in prep)</a:t>
            </a:r>
          </a:p>
        </p:txBody>
      </p:sp>
    </p:spTree>
    <p:extLst>
      <p:ext uri="{BB962C8B-B14F-4D97-AF65-F5344CB8AC3E}">
        <p14:creationId xmlns:p14="http://schemas.microsoft.com/office/powerpoint/2010/main" val="490328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581880"/>
          </a:xfrm>
        </p:spPr>
        <p:txBody>
          <a:bodyPr>
            <a:normAutofit fontScale="90000"/>
          </a:bodyPr>
          <a:lstStyle/>
          <a:p>
            <a:r>
              <a:rPr lang="en-US" dirty="0">
                <a:solidFill>
                  <a:srgbClr val="011893"/>
                </a:solidFill>
              </a:rPr>
              <a:t>Question 3: </a:t>
            </a:r>
            <a:r>
              <a:rPr lang="en-US" dirty="0"/>
              <a:t>Does photosynthesis respond to nitrogen addition?</a:t>
            </a:r>
            <a:br>
              <a:rPr lang="en-US" dirty="0"/>
            </a:br>
            <a:br>
              <a:rPr lang="en-US" dirty="0"/>
            </a:br>
            <a:r>
              <a:rPr lang="en-US" b="1" dirty="0">
                <a:solidFill>
                  <a:srgbClr val="009051"/>
                </a:solidFill>
              </a:rPr>
              <a:t>No, plants respond to added nitrogen by increasing leaf area, not photosynthesis</a:t>
            </a:r>
          </a:p>
        </p:txBody>
      </p:sp>
      <p:grpSp>
        <p:nvGrpSpPr>
          <p:cNvPr id="4" name="Group 3">
            <a:extLst>
              <a:ext uri="{FF2B5EF4-FFF2-40B4-BE49-F238E27FC236}">
                <a16:creationId xmlns:a16="http://schemas.microsoft.com/office/drawing/2014/main" id="{09154241-E9A9-9D46-89A8-5556B911E0D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5682A2CF-7845-E845-A43E-59AE0B1728E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601447BA-DA85-7D44-A5F2-FE7FAFE4159C}"/>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424139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p:txBody>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p>
        </p:txBody>
      </p:sp>
      <p:sp>
        <p:nvSpPr>
          <p:cNvPr id="3" name="Text Placeholder 2">
            <a:extLst>
              <a:ext uri="{FF2B5EF4-FFF2-40B4-BE49-F238E27FC236}">
                <a16:creationId xmlns:a16="http://schemas.microsoft.com/office/drawing/2014/main" id="{6C261B37-88D7-E44A-9041-6B3B577FFC67}"/>
              </a:ext>
            </a:extLst>
          </p:cNvPr>
          <p:cNvSpPr>
            <a:spLocks noGrp="1"/>
          </p:cNvSpPr>
          <p:nvPr>
            <p:ph type="body" idx="1"/>
          </p:nvPr>
        </p:nvSpPr>
        <p:spPr/>
        <p:txBody>
          <a:bodyPr/>
          <a:lstStyle/>
          <a:p>
            <a:endParaRPr lang="en-US"/>
          </a:p>
        </p:txBody>
      </p:sp>
      <p:grpSp>
        <p:nvGrpSpPr>
          <p:cNvPr id="4" name="Group 3">
            <a:extLst>
              <a:ext uri="{FF2B5EF4-FFF2-40B4-BE49-F238E27FC236}">
                <a16:creationId xmlns:a16="http://schemas.microsoft.com/office/drawing/2014/main" id="{8AC8914D-48E5-5F44-8EBA-30DB52F5FE31}"/>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8ADFAF6-C173-6A46-A100-822061952BC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8E6ACE59-4F70-604C-B8BB-D7C85E079A86}"/>
                </a:ext>
              </a:extLst>
            </p:cNvPr>
            <p:cNvPicPr>
              <a:picLocks noChangeAspect="1"/>
            </p:cNvPicPr>
            <p:nvPr/>
          </p:nvPicPr>
          <p:blipFill>
            <a:blip r:embed="rId2"/>
            <a:stretch>
              <a:fillRect/>
            </a:stretch>
          </p:blipFill>
          <p:spPr>
            <a:xfrm>
              <a:off x="11925170" y="71620"/>
              <a:ext cx="266830" cy="217677"/>
            </a:xfrm>
            <a:prstGeom prst="rect">
              <a:avLst/>
            </a:prstGeom>
          </p:spPr>
        </p:pic>
      </p:grpSp>
      <p:pic>
        <p:nvPicPr>
          <p:cNvPr id="7" name="Picture 6">
            <a:extLst>
              <a:ext uri="{FF2B5EF4-FFF2-40B4-BE49-F238E27FC236}">
                <a16:creationId xmlns:a16="http://schemas.microsoft.com/office/drawing/2014/main" id="{2DE6A558-60AA-BE4B-A384-E90A87BD18B8}"/>
              </a:ext>
            </a:extLst>
          </p:cNvPr>
          <p:cNvPicPr>
            <a:picLocks noChangeAspect="1"/>
          </p:cNvPicPr>
          <p:nvPr/>
        </p:nvPicPr>
        <p:blipFill rotWithShape="1">
          <a:blip r:embed="rId3"/>
          <a:srcRect l="33498" t="4180" r="34093" b="70702"/>
          <a:stretch/>
        </p:blipFill>
        <p:spPr>
          <a:xfrm>
            <a:off x="10667597" y="5326126"/>
            <a:ext cx="1524403" cy="1527048"/>
          </a:xfrm>
          <a:prstGeom prst="rect">
            <a:avLst/>
          </a:prstGeom>
        </p:spPr>
      </p:pic>
      <p:sp>
        <p:nvSpPr>
          <p:cNvPr id="8" name="TextBox 7">
            <a:extLst>
              <a:ext uri="{FF2B5EF4-FFF2-40B4-BE49-F238E27FC236}">
                <a16:creationId xmlns:a16="http://schemas.microsoft.com/office/drawing/2014/main" id="{5A0107B8-95A6-9E47-91C7-E6A0724B2DFD}"/>
              </a:ext>
            </a:extLst>
          </p:cNvPr>
          <p:cNvSpPr txBox="1"/>
          <p:nvPr/>
        </p:nvSpPr>
        <p:spPr>
          <a:xfrm>
            <a:off x="10663671" y="4679795"/>
            <a:ext cx="1261499" cy="646331"/>
          </a:xfrm>
          <a:prstGeom prst="rect">
            <a:avLst/>
          </a:prstGeom>
          <a:noFill/>
        </p:spPr>
        <p:txBody>
          <a:bodyPr wrap="none" rtlCol="0">
            <a:spAutoFit/>
          </a:bodyPr>
          <a:lstStyle/>
          <a:p>
            <a:r>
              <a:rPr lang="en-US" dirty="0">
                <a:solidFill>
                  <a:srgbClr val="011893"/>
                </a:solidFill>
              </a:rPr>
              <a:t>Helen Scott</a:t>
            </a:r>
          </a:p>
          <a:p>
            <a:r>
              <a:rPr lang="en-US" dirty="0">
                <a:solidFill>
                  <a:srgbClr val="011893"/>
                </a:solidFill>
              </a:rPr>
              <a:t>TTU</a:t>
            </a:r>
          </a:p>
        </p:txBody>
      </p:sp>
    </p:spTree>
    <p:extLst>
      <p:ext uri="{BB962C8B-B14F-4D97-AF65-F5344CB8AC3E}">
        <p14:creationId xmlns:p14="http://schemas.microsoft.com/office/powerpoint/2010/main" val="3559592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E3CC-8AB1-2548-AC1D-674EA85F9356}"/>
              </a:ext>
            </a:extLst>
          </p:cNvPr>
          <p:cNvSpPr>
            <a:spLocks noGrp="1"/>
          </p:cNvSpPr>
          <p:nvPr>
            <p:ph type="title"/>
          </p:nvPr>
        </p:nvSpPr>
        <p:spPr/>
        <p:txBody>
          <a:bodyPr/>
          <a:lstStyle/>
          <a:p>
            <a:r>
              <a:rPr lang="en-US" dirty="0"/>
              <a:t>C</a:t>
            </a:r>
            <a:r>
              <a:rPr lang="en-US" baseline="-25000" dirty="0"/>
              <a:t>3</a:t>
            </a:r>
            <a:r>
              <a:rPr lang="en-US" dirty="0"/>
              <a:t> versus C</a:t>
            </a:r>
            <a:r>
              <a:rPr lang="en-US" baseline="-25000" dirty="0"/>
              <a:t>4</a:t>
            </a:r>
            <a:r>
              <a:rPr lang="en-US" dirty="0"/>
              <a:t> optimization</a:t>
            </a:r>
          </a:p>
        </p:txBody>
      </p:sp>
      <p:grpSp>
        <p:nvGrpSpPr>
          <p:cNvPr id="3" name="Group 2">
            <a:extLst>
              <a:ext uri="{FF2B5EF4-FFF2-40B4-BE49-F238E27FC236}">
                <a16:creationId xmlns:a16="http://schemas.microsoft.com/office/drawing/2014/main" id="{64395FDE-F12A-6349-A524-9A9E7C1AF2F8}"/>
              </a:ext>
            </a:extLst>
          </p:cNvPr>
          <p:cNvGrpSpPr/>
          <p:nvPr/>
        </p:nvGrpSpPr>
        <p:grpSpPr>
          <a:xfrm>
            <a:off x="8081319" y="-4207"/>
            <a:ext cx="4110681" cy="369332"/>
            <a:chOff x="8081319" y="-4207"/>
            <a:chExt cx="4110681" cy="369332"/>
          </a:xfrm>
        </p:grpSpPr>
        <p:sp>
          <p:nvSpPr>
            <p:cNvPr id="4" name="TextBox 3">
              <a:extLst>
                <a:ext uri="{FF2B5EF4-FFF2-40B4-BE49-F238E27FC236}">
                  <a16:creationId xmlns:a16="http://schemas.microsoft.com/office/drawing/2014/main" id="{FDFE0CEB-54CB-5649-889F-CB776138DBC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5" name="Picture 4">
              <a:extLst>
                <a:ext uri="{FF2B5EF4-FFF2-40B4-BE49-F238E27FC236}">
                  <a16:creationId xmlns:a16="http://schemas.microsoft.com/office/drawing/2014/main" id="{8AB06BA0-273F-8040-8D38-1DDE15B3E657}"/>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2129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4000"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grpSp>
        <p:nvGrpSpPr>
          <p:cNvPr id="4" name="Group 3">
            <a:extLst>
              <a:ext uri="{FF2B5EF4-FFF2-40B4-BE49-F238E27FC236}">
                <a16:creationId xmlns:a16="http://schemas.microsoft.com/office/drawing/2014/main" id="{6D965361-4A76-904C-8795-3B6B4EAD3942}"/>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B6C669FF-6832-C24F-8077-F24E9AFDF9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84D1BC3-5C13-2841-88C5-6D8A4B1EF15F}"/>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65412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EF11-D50D-7748-A9BA-586086920D17}"/>
              </a:ext>
            </a:extLst>
          </p:cNvPr>
          <p:cNvSpPr>
            <a:spLocks noGrp="1"/>
          </p:cNvSpPr>
          <p:nvPr>
            <p:ph type="title"/>
          </p:nvPr>
        </p:nvSpPr>
        <p:spPr/>
        <p:txBody>
          <a:bodyPr/>
          <a:lstStyle/>
          <a:p>
            <a:r>
              <a:rPr lang="en-US" dirty="0"/>
              <a:t>C</a:t>
            </a:r>
            <a:r>
              <a:rPr lang="en-US" baseline="-25000" dirty="0"/>
              <a:t>4</a:t>
            </a:r>
            <a:r>
              <a:rPr lang="en-US" dirty="0"/>
              <a:t> versus C</a:t>
            </a:r>
            <a:r>
              <a:rPr lang="en-US" baseline="-25000" dirty="0"/>
              <a:t>3</a:t>
            </a:r>
            <a:r>
              <a:rPr lang="en-US" dirty="0"/>
              <a:t> optimization</a:t>
            </a:r>
          </a:p>
        </p:txBody>
      </p:sp>
      <p:sp>
        <p:nvSpPr>
          <p:cNvPr id="3" name="Content Placeholder 2">
            <a:extLst>
              <a:ext uri="{FF2B5EF4-FFF2-40B4-BE49-F238E27FC236}">
                <a16:creationId xmlns:a16="http://schemas.microsoft.com/office/drawing/2014/main" id="{2D613BA3-0D7C-2E40-861A-30D5E27F94DF}"/>
              </a:ext>
            </a:extLst>
          </p:cNvPr>
          <p:cNvSpPr>
            <a:spLocks noGrp="1"/>
          </p:cNvSpPr>
          <p:nvPr>
            <p:ph idx="1"/>
          </p:nvPr>
        </p:nvSpPr>
        <p:spPr/>
        <p:txBody>
          <a:bodyPr>
            <a:normAutofit/>
          </a:bodyPr>
          <a:lstStyle/>
          <a:p>
            <a:pPr marL="0" indent="0">
              <a:buNone/>
            </a:pPr>
            <a:r>
              <a:rPr lang="en-US" sz="4400" dirty="0">
                <a:solidFill>
                  <a:srgbClr val="011893"/>
                </a:solidFill>
              </a:rPr>
              <a:t>C</a:t>
            </a:r>
            <a:r>
              <a:rPr lang="en-US" sz="4400" baseline="-25000" dirty="0">
                <a:solidFill>
                  <a:srgbClr val="011893"/>
                </a:solidFill>
              </a:rPr>
              <a:t>4</a:t>
            </a:r>
            <a:r>
              <a:rPr lang="en-US" sz="4400" dirty="0">
                <a:solidFill>
                  <a:srgbClr val="011893"/>
                </a:solidFill>
              </a:rPr>
              <a:t> photosynthesis has…</a:t>
            </a:r>
          </a:p>
          <a:p>
            <a:pPr lvl="1"/>
            <a:r>
              <a:rPr lang="en-US" sz="5400" b="1" dirty="0">
                <a:solidFill>
                  <a:srgbClr val="011893"/>
                </a:solidFill>
              </a:rPr>
              <a:t>No photorespiration</a:t>
            </a:r>
          </a:p>
          <a:p>
            <a:pPr lvl="1"/>
            <a:r>
              <a:rPr lang="en-US" sz="4000" dirty="0">
                <a:solidFill>
                  <a:srgbClr val="011893"/>
                </a:solidFill>
              </a:rPr>
              <a:t>An additional limitation (</a:t>
            </a:r>
            <a:r>
              <a:rPr lang="en-US" sz="4000" dirty="0">
                <a:solidFill>
                  <a:srgbClr val="009051"/>
                </a:solidFill>
              </a:rPr>
              <a:t>PEP carboxylation</a:t>
            </a:r>
            <a:r>
              <a:rPr lang="en-US" sz="4000" dirty="0">
                <a:solidFill>
                  <a:srgbClr val="011893"/>
                </a:solidFill>
              </a:rPr>
              <a:t>)</a:t>
            </a:r>
          </a:p>
        </p:txBody>
      </p:sp>
      <p:grpSp>
        <p:nvGrpSpPr>
          <p:cNvPr id="4" name="Group 3">
            <a:extLst>
              <a:ext uri="{FF2B5EF4-FFF2-40B4-BE49-F238E27FC236}">
                <a16:creationId xmlns:a16="http://schemas.microsoft.com/office/drawing/2014/main" id="{6D965361-4A76-904C-8795-3B6B4EAD3942}"/>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B6C669FF-6832-C24F-8077-F24E9AFDF9A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284D1BC3-5C13-2841-88C5-6D8A4B1EF15F}"/>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793723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produce short term responses that match data</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1139078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AE19CF-3707-1546-A485-75FC251B6047}"/>
              </a:ext>
            </a:extLst>
          </p:cNvPr>
          <p:cNvSpPr txBox="1"/>
          <p:nvPr/>
        </p:nvSpPr>
        <p:spPr>
          <a:xfrm>
            <a:off x="3810493" y="5750004"/>
            <a:ext cx="5464135" cy="923330"/>
          </a:xfrm>
          <a:prstGeom prst="rect">
            <a:avLst/>
          </a:prstGeom>
          <a:noFill/>
        </p:spPr>
        <p:txBody>
          <a:bodyPr wrap="square" rtlCol="0">
            <a:spAutoFit/>
          </a:bodyPr>
          <a:lstStyle/>
          <a:p>
            <a:r>
              <a:rPr lang="en-US" sz="5400" dirty="0">
                <a:solidFill>
                  <a:srgbClr val="FF0000"/>
                </a:solidFill>
              </a:rPr>
              <a:t>Red = C</a:t>
            </a:r>
            <a:r>
              <a:rPr lang="en-US" sz="5400" baseline="-25000" dirty="0">
                <a:solidFill>
                  <a:srgbClr val="FF0000"/>
                </a:solidFill>
              </a:rPr>
              <a:t>4 </a:t>
            </a:r>
            <a:r>
              <a:rPr lang="en-US" sz="5400" dirty="0">
                <a:solidFill>
                  <a:srgbClr val="0432FF"/>
                </a:solidFill>
              </a:rPr>
              <a:t>Blue = C</a:t>
            </a:r>
            <a:r>
              <a:rPr lang="en-US" sz="5400" baseline="-25000" dirty="0">
                <a:solidFill>
                  <a:srgbClr val="0432FF"/>
                </a:solidFill>
              </a:rPr>
              <a:t>3</a:t>
            </a:r>
            <a:endParaRPr lang="en-US" sz="5400" dirty="0">
              <a:solidFill>
                <a:srgbClr val="0432FF"/>
              </a:solidFill>
            </a:endParaRPr>
          </a:p>
        </p:txBody>
      </p:sp>
      <p:pic>
        <p:nvPicPr>
          <p:cNvPr id="3" name="Picture 2">
            <a:extLst>
              <a:ext uri="{FF2B5EF4-FFF2-40B4-BE49-F238E27FC236}">
                <a16:creationId xmlns:a16="http://schemas.microsoft.com/office/drawing/2014/main" id="{8F204E4D-71EB-604D-BF09-8EBC7F7D8D85}"/>
              </a:ext>
            </a:extLst>
          </p:cNvPr>
          <p:cNvPicPr>
            <a:picLocks noChangeAspect="1"/>
          </p:cNvPicPr>
          <p:nvPr/>
        </p:nvPicPr>
        <p:blipFill rotWithShape="1">
          <a:blip r:embed="rId2"/>
          <a:srcRect l="25296"/>
          <a:stretch/>
        </p:blipFill>
        <p:spPr>
          <a:xfrm>
            <a:off x="253503" y="888059"/>
            <a:ext cx="11734847" cy="4756959"/>
          </a:xfrm>
          <a:prstGeom prst="rect">
            <a:avLst/>
          </a:prstGeom>
        </p:spPr>
      </p:pic>
      <p:grpSp>
        <p:nvGrpSpPr>
          <p:cNvPr id="4" name="Group 3">
            <a:extLst>
              <a:ext uri="{FF2B5EF4-FFF2-40B4-BE49-F238E27FC236}">
                <a16:creationId xmlns:a16="http://schemas.microsoft.com/office/drawing/2014/main" id="{D89C141E-C2CE-244B-965C-6D05C71D718B}"/>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40A94807-7E0C-9945-A805-84B1CCBA798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05124E57-1D3B-424E-ADCE-5D61AFB0AA78}"/>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570147BE-84E8-D44C-991A-7CDCA8873873}"/>
              </a:ext>
            </a:extLst>
          </p:cNvPr>
          <p:cNvSpPr txBox="1"/>
          <p:nvPr/>
        </p:nvSpPr>
        <p:spPr>
          <a:xfrm>
            <a:off x="0" y="6488668"/>
            <a:ext cx="2518446" cy="369332"/>
          </a:xfrm>
          <a:prstGeom prst="rect">
            <a:avLst/>
          </a:prstGeom>
          <a:noFill/>
        </p:spPr>
        <p:txBody>
          <a:bodyPr wrap="none" rtlCol="0">
            <a:spAutoFit/>
          </a:bodyPr>
          <a:lstStyle/>
          <a:p>
            <a:r>
              <a:rPr lang="en-US" dirty="0"/>
              <a:t>Scott and Smith (in prep)</a:t>
            </a:r>
          </a:p>
        </p:txBody>
      </p:sp>
    </p:spTree>
    <p:extLst>
      <p:ext uri="{BB962C8B-B14F-4D97-AF65-F5344CB8AC3E}">
        <p14:creationId xmlns:p14="http://schemas.microsoft.com/office/powerpoint/2010/main" val="974394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4B6B-C4A2-D646-BE50-AD37152B75E9}"/>
              </a:ext>
            </a:extLst>
          </p:cNvPr>
          <p:cNvSpPr>
            <a:spLocks noGrp="1"/>
          </p:cNvSpPr>
          <p:nvPr>
            <p:ph type="title"/>
          </p:nvPr>
        </p:nvSpPr>
        <p:spPr>
          <a:xfrm>
            <a:off x="831850" y="1709738"/>
            <a:ext cx="10515600" cy="4459050"/>
          </a:xfrm>
        </p:spPr>
        <p:txBody>
          <a:bodyPr>
            <a:normAutofit fontScale="90000"/>
          </a:bodyPr>
          <a:lstStyle/>
          <a:p>
            <a:r>
              <a:rPr lang="en-US" dirty="0">
                <a:solidFill>
                  <a:srgbClr val="011893"/>
                </a:solidFill>
              </a:rPr>
              <a:t>Question 4: </a:t>
            </a:r>
            <a:r>
              <a:rPr lang="en-US" dirty="0"/>
              <a:t>When is C</a:t>
            </a:r>
            <a:r>
              <a:rPr lang="en-US" baseline="-25000" dirty="0"/>
              <a:t>4</a:t>
            </a:r>
            <a:r>
              <a:rPr lang="en-US" dirty="0"/>
              <a:t> photosynthesis an advantage over C</a:t>
            </a:r>
            <a:r>
              <a:rPr lang="en-US" baseline="-25000" dirty="0"/>
              <a:t>3</a:t>
            </a:r>
            <a:r>
              <a:rPr lang="en-US" dirty="0"/>
              <a:t> photosynthesis?</a:t>
            </a:r>
            <a:br>
              <a:rPr lang="en-US" dirty="0"/>
            </a:br>
            <a:br>
              <a:rPr lang="en-US" dirty="0"/>
            </a:br>
            <a:r>
              <a:rPr lang="en-US" b="1" dirty="0">
                <a:solidFill>
                  <a:srgbClr val="011893"/>
                </a:solidFill>
              </a:rPr>
              <a:t>C</a:t>
            </a:r>
            <a:r>
              <a:rPr lang="en-US" b="1" baseline="-25000" dirty="0">
                <a:solidFill>
                  <a:srgbClr val="011893"/>
                </a:solidFill>
              </a:rPr>
              <a:t>4</a:t>
            </a:r>
            <a:r>
              <a:rPr lang="en-US" b="1" dirty="0">
                <a:solidFill>
                  <a:srgbClr val="011893"/>
                </a:solidFill>
              </a:rPr>
              <a:t> is better in hot, dry, low CO</a:t>
            </a:r>
            <a:r>
              <a:rPr lang="en-US" b="1" baseline="-25000" dirty="0">
                <a:solidFill>
                  <a:srgbClr val="011893"/>
                </a:solidFill>
              </a:rPr>
              <a:t>2</a:t>
            </a:r>
            <a:r>
              <a:rPr lang="en-US" b="1" dirty="0">
                <a:solidFill>
                  <a:srgbClr val="011893"/>
                </a:solidFill>
              </a:rPr>
              <a:t> environments</a:t>
            </a:r>
            <a:endParaRPr lang="en-US" b="1" dirty="0"/>
          </a:p>
        </p:txBody>
      </p:sp>
      <p:grpSp>
        <p:nvGrpSpPr>
          <p:cNvPr id="4" name="Group 3">
            <a:extLst>
              <a:ext uri="{FF2B5EF4-FFF2-40B4-BE49-F238E27FC236}">
                <a16:creationId xmlns:a16="http://schemas.microsoft.com/office/drawing/2014/main" id="{EC07A79A-3619-8048-8EBD-07E8DAF0682E}"/>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87005B9F-2512-0F43-B250-2BACAA48C4B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DF317342-CD93-A847-AFF8-66669C2BF8A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640137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t>We have a theoretical model for photosynthetic acclimation</a:t>
            </a:r>
          </a:p>
          <a:p>
            <a:pPr lvl="1"/>
            <a:r>
              <a:rPr lang="en-US" sz="3200" dirty="0">
                <a:solidFill>
                  <a:srgbClr val="009051"/>
                </a:solidFill>
              </a:rPr>
              <a:t>Few empirical parameters</a:t>
            </a:r>
          </a:p>
          <a:p>
            <a:pPr lvl="1"/>
            <a:r>
              <a:rPr lang="en-US" sz="3200" dirty="0">
                <a:solidFill>
                  <a:srgbClr val="009051"/>
                </a:solidFill>
              </a:rPr>
              <a:t>Mechanistically based</a:t>
            </a:r>
          </a:p>
        </p:txBody>
      </p:sp>
    </p:spTree>
    <p:extLst>
      <p:ext uri="{BB962C8B-B14F-4D97-AF65-F5344CB8AC3E}">
        <p14:creationId xmlns:p14="http://schemas.microsoft.com/office/powerpoint/2010/main" val="1060938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AEBF-40EC-6847-A152-F7EE03B5B2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8DD2FC-3ED2-334B-BE15-2D35F65A5EC1}"/>
              </a:ext>
            </a:extLst>
          </p:cNvPr>
          <p:cNvSpPr>
            <a:spLocks noGrp="1"/>
          </p:cNvSpPr>
          <p:nvPr>
            <p:ph idx="1"/>
          </p:nvPr>
        </p:nvSpPr>
        <p:spPr/>
        <p:txBody>
          <a:bodyPr>
            <a:normAutofit/>
          </a:bodyPr>
          <a:lstStyle/>
          <a:p>
            <a:pPr marL="742950" indent="-742950">
              <a:buFont typeface="+mj-lt"/>
              <a:buAutoNum type="arabicPeriod"/>
            </a:pPr>
            <a:r>
              <a:rPr lang="en-US" sz="3600" dirty="0">
                <a:solidFill>
                  <a:schemeClr val="bg1">
                    <a:lumMod val="85000"/>
                  </a:schemeClr>
                </a:solidFill>
              </a:rPr>
              <a:t>We have a theoretical model for photosynthetic acclimation</a:t>
            </a:r>
          </a:p>
          <a:p>
            <a:pPr lvl="1"/>
            <a:r>
              <a:rPr lang="en-US" sz="3200" dirty="0">
                <a:solidFill>
                  <a:schemeClr val="bg1">
                    <a:lumMod val="85000"/>
                  </a:schemeClr>
                </a:solidFill>
              </a:rPr>
              <a:t>Few empirical parameters</a:t>
            </a:r>
          </a:p>
          <a:p>
            <a:pPr lvl="1"/>
            <a:r>
              <a:rPr lang="en-US" sz="3200" dirty="0">
                <a:solidFill>
                  <a:schemeClr val="bg1">
                    <a:lumMod val="85000"/>
                  </a:schemeClr>
                </a:solidFill>
              </a:rPr>
              <a:t>Mechanistically based</a:t>
            </a:r>
          </a:p>
          <a:p>
            <a:pPr marL="742950" indent="-742950">
              <a:buFont typeface="+mj-lt"/>
              <a:buAutoNum type="arabicPeriod"/>
            </a:pPr>
            <a:r>
              <a:rPr lang="en-US" sz="3600" dirty="0"/>
              <a:t>The theory can be useful!</a:t>
            </a:r>
          </a:p>
          <a:p>
            <a:pPr lvl="1"/>
            <a:r>
              <a:rPr lang="en-US" sz="3200" dirty="0">
                <a:solidFill>
                  <a:srgbClr val="011893"/>
                </a:solidFill>
              </a:rPr>
              <a:t>Improving the reliability of climate models</a:t>
            </a:r>
          </a:p>
          <a:p>
            <a:pPr lvl="1"/>
            <a:r>
              <a:rPr lang="en-US" sz="3200" dirty="0">
                <a:solidFill>
                  <a:srgbClr val="011893"/>
                </a:solidFill>
              </a:rPr>
              <a:t>Acting as a null model for understanding mechanisms</a:t>
            </a:r>
          </a:p>
        </p:txBody>
      </p:sp>
    </p:spTree>
    <p:extLst>
      <p:ext uri="{BB962C8B-B14F-4D97-AF65-F5344CB8AC3E}">
        <p14:creationId xmlns:p14="http://schemas.microsoft.com/office/powerpoint/2010/main" val="8660563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324"/>
          <a:stretch/>
        </p:blipFill>
        <p:spPr>
          <a:xfrm>
            <a:off x="1524000" y="365124"/>
            <a:ext cx="9144000" cy="6492875"/>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grpSp>
        <p:nvGrpSpPr>
          <p:cNvPr id="5" name="Group 4"/>
          <p:cNvGrpSpPr/>
          <p:nvPr/>
        </p:nvGrpSpPr>
        <p:grpSpPr>
          <a:xfrm>
            <a:off x="8081319" y="-4207"/>
            <a:ext cx="4110681" cy="369332"/>
            <a:chOff x="8081319" y="-4207"/>
            <a:chExt cx="4110681" cy="369332"/>
          </a:xfrm>
        </p:grpSpPr>
        <p:sp>
          <p:nvSpPr>
            <p:cNvPr id="6" name="TextBox 5"/>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066695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2246769"/>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p:txBody>
      </p:sp>
      <p:grpSp>
        <p:nvGrpSpPr>
          <p:cNvPr id="5" name="Group 4">
            <a:extLst>
              <a:ext uri="{FF2B5EF4-FFF2-40B4-BE49-F238E27FC236}">
                <a16:creationId xmlns:a16="http://schemas.microsoft.com/office/drawing/2014/main" id="{F2554E09-1A25-D646-8EBC-294ACF547EC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D180974-B21E-2348-A336-CFD6B7945226}"/>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FBE9A865-4963-C34B-BF16-BCE51F102053}"/>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1138781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05C80-3F50-1A49-88BA-6D04EED6F3AF}"/>
              </a:ext>
            </a:extLst>
          </p:cNvPr>
          <p:cNvPicPr>
            <a:picLocks noChangeAspect="1"/>
          </p:cNvPicPr>
          <p:nvPr/>
        </p:nvPicPr>
        <p:blipFill rotWithShape="1">
          <a:blip r:embed="rId2"/>
          <a:srcRect t="7898" b="6912"/>
          <a:stretch/>
        </p:blipFill>
        <p:spPr>
          <a:xfrm>
            <a:off x="2661312" y="309788"/>
            <a:ext cx="6925235" cy="3497933"/>
          </a:xfrm>
          <a:prstGeom prst="rect">
            <a:avLst/>
          </a:prstGeom>
        </p:spPr>
      </p:pic>
      <p:sp>
        <p:nvSpPr>
          <p:cNvPr id="3" name="TextBox 2">
            <a:extLst>
              <a:ext uri="{FF2B5EF4-FFF2-40B4-BE49-F238E27FC236}">
                <a16:creationId xmlns:a16="http://schemas.microsoft.com/office/drawing/2014/main" id="{3424ACA8-52C2-3542-9155-B3E8088EC70D}"/>
              </a:ext>
            </a:extLst>
          </p:cNvPr>
          <p:cNvSpPr txBox="1"/>
          <p:nvPr/>
        </p:nvSpPr>
        <p:spPr>
          <a:xfrm>
            <a:off x="450375" y="3807721"/>
            <a:ext cx="5827594" cy="2246769"/>
          </a:xfrm>
          <a:prstGeom prst="rect">
            <a:avLst/>
          </a:prstGeom>
          <a:noFill/>
        </p:spPr>
        <p:txBody>
          <a:bodyPr wrap="square" rtlCol="0">
            <a:spAutoFit/>
          </a:bodyPr>
          <a:lstStyle/>
          <a:p>
            <a:r>
              <a:rPr lang="en-US" sz="2800" dirty="0">
                <a:solidFill>
                  <a:srgbClr val="011893"/>
                </a:solidFill>
              </a:rPr>
              <a:t>Open stomata:</a:t>
            </a:r>
          </a:p>
          <a:p>
            <a:r>
              <a:rPr lang="en-US" sz="2800" dirty="0"/>
              <a:t>Benefits</a:t>
            </a:r>
          </a:p>
          <a:p>
            <a:pPr marL="285750" indent="-285750">
              <a:buFontTx/>
              <a:buChar char="-"/>
            </a:pPr>
            <a:r>
              <a:rPr lang="en-US" sz="2800" dirty="0"/>
              <a:t>High CO</a:t>
            </a:r>
            <a:r>
              <a:rPr lang="en-US" sz="2800" baseline="-25000" dirty="0"/>
              <a:t>2 </a:t>
            </a:r>
            <a:r>
              <a:rPr lang="en-US" sz="2800" dirty="0"/>
              <a:t>influx</a:t>
            </a:r>
          </a:p>
          <a:p>
            <a:r>
              <a:rPr lang="en-US" sz="2800" dirty="0"/>
              <a:t>Costs</a:t>
            </a:r>
          </a:p>
          <a:p>
            <a:pPr marL="285750" indent="-285750">
              <a:buFontTx/>
              <a:buChar char="-"/>
            </a:pPr>
            <a:r>
              <a:rPr lang="en-US" sz="2800" dirty="0"/>
              <a:t>High water outflux</a:t>
            </a:r>
          </a:p>
        </p:txBody>
      </p:sp>
      <p:sp>
        <p:nvSpPr>
          <p:cNvPr id="4" name="TextBox 3">
            <a:extLst>
              <a:ext uri="{FF2B5EF4-FFF2-40B4-BE49-F238E27FC236}">
                <a16:creationId xmlns:a16="http://schemas.microsoft.com/office/drawing/2014/main" id="{12C0A4C2-5577-FB45-80E6-26076AA798CE}"/>
              </a:ext>
            </a:extLst>
          </p:cNvPr>
          <p:cNvSpPr txBox="1"/>
          <p:nvPr/>
        </p:nvSpPr>
        <p:spPr>
          <a:xfrm>
            <a:off x="5663821" y="3807721"/>
            <a:ext cx="6133663" cy="3108543"/>
          </a:xfrm>
          <a:prstGeom prst="rect">
            <a:avLst/>
          </a:prstGeom>
          <a:noFill/>
        </p:spPr>
        <p:txBody>
          <a:bodyPr wrap="square" rtlCol="0">
            <a:spAutoFit/>
          </a:bodyPr>
          <a:lstStyle/>
          <a:p>
            <a:r>
              <a:rPr lang="en-US" sz="2800" dirty="0">
                <a:solidFill>
                  <a:srgbClr val="011893"/>
                </a:solidFill>
              </a:rPr>
              <a:t>Closed stomata:</a:t>
            </a:r>
          </a:p>
          <a:p>
            <a:r>
              <a:rPr lang="en-US" sz="2800" dirty="0"/>
              <a:t>Benefits</a:t>
            </a:r>
          </a:p>
          <a:p>
            <a:pPr marL="285750" indent="-285750">
              <a:buFontTx/>
              <a:buChar char="-"/>
            </a:pPr>
            <a:r>
              <a:rPr lang="en-US" sz="2800" dirty="0"/>
              <a:t>Low water outflux</a:t>
            </a:r>
          </a:p>
          <a:p>
            <a:r>
              <a:rPr lang="en-US" sz="2800" dirty="0"/>
              <a:t>Costs</a:t>
            </a:r>
          </a:p>
          <a:p>
            <a:pPr marL="285750" indent="-285750">
              <a:buFontTx/>
              <a:buChar char="-"/>
            </a:pPr>
            <a:r>
              <a:rPr lang="en-US" sz="2800" dirty="0"/>
              <a:t>Low CO</a:t>
            </a:r>
            <a:r>
              <a:rPr lang="en-US" sz="2800" baseline="-25000" dirty="0"/>
              <a:t>2</a:t>
            </a:r>
            <a:r>
              <a:rPr lang="en-US" sz="2800" dirty="0"/>
              <a:t> influx</a:t>
            </a:r>
          </a:p>
          <a:p>
            <a:pPr marL="285750" indent="-285750">
              <a:buFontTx/>
              <a:buChar char="-"/>
            </a:pPr>
            <a:r>
              <a:rPr lang="en-US" sz="2800" dirty="0">
                <a:solidFill>
                  <a:srgbClr val="009051"/>
                </a:solidFill>
              </a:rPr>
              <a:t>Must maintain high amount of Rubisco to do photosynthesis</a:t>
            </a:r>
          </a:p>
        </p:txBody>
      </p:sp>
      <p:grpSp>
        <p:nvGrpSpPr>
          <p:cNvPr id="5" name="Group 4">
            <a:extLst>
              <a:ext uri="{FF2B5EF4-FFF2-40B4-BE49-F238E27FC236}">
                <a16:creationId xmlns:a16="http://schemas.microsoft.com/office/drawing/2014/main" id="{B068DE4E-AD8D-074A-B103-DE39CFB73200}"/>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5252440-2D57-8040-B772-6A1FBC6DFB52}"/>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13D9DC0-34F3-AE4D-8EA3-ACAE0699344C}"/>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999651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2B81-69B8-294B-ACF9-43632E7202EA}"/>
              </a:ext>
            </a:extLst>
          </p:cNvPr>
          <p:cNvSpPr>
            <a:spLocks noGrp="1"/>
          </p:cNvSpPr>
          <p:nvPr>
            <p:ph type="title"/>
          </p:nvPr>
        </p:nvSpPr>
        <p:spPr/>
        <p:txBody>
          <a:bodyPr/>
          <a:lstStyle/>
          <a:p>
            <a:r>
              <a:rPr lang="en-US" dirty="0"/>
              <a:t>Optimal stomatal conductance</a:t>
            </a:r>
            <a:r>
              <a:rPr lang="el-GR" i="1" dirty="0"/>
              <a:t> </a:t>
            </a:r>
            <a:endParaRPr lang="en-US" dirty="0"/>
          </a:p>
        </p:txBody>
      </p:sp>
      <p:sp>
        <p:nvSpPr>
          <p:cNvPr id="3" name="Content Placeholder 2">
            <a:extLst>
              <a:ext uri="{FF2B5EF4-FFF2-40B4-BE49-F238E27FC236}">
                <a16:creationId xmlns:a16="http://schemas.microsoft.com/office/drawing/2014/main" id="{05C167C5-62AC-B448-815F-ECEA77AC8A5F}"/>
              </a:ext>
            </a:extLst>
          </p:cNvPr>
          <p:cNvSpPr>
            <a:spLocks noGrp="1"/>
          </p:cNvSpPr>
          <p:nvPr>
            <p:ph idx="1"/>
          </p:nvPr>
        </p:nvSpPr>
        <p:spPr/>
        <p:txBody>
          <a:bodyPr>
            <a:normAutofit/>
          </a:bodyPr>
          <a:lstStyle/>
          <a:p>
            <a:pPr marL="0" indent="0">
              <a:buNone/>
            </a:pPr>
            <a:r>
              <a:rPr lang="en-US" sz="4000" dirty="0">
                <a:solidFill>
                  <a:srgbClr val="011893"/>
                </a:solidFill>
              </a:rPr>
              <a:t>Optimal conductance</a:t>
            </a:r>
            <a:r>
              <a:rPr lang="el-GR" sz="4000" i="1" dirty="0">
                <a:solidFill>
                  <a:srgbClr val="011893"/>
                </a:solidFill>
              </a:rPr>
              <a:t> </a:t>
            </a:r>
            <a:r>
              <a:rPr lang="en-US" sz="4000" dirty="0">
                <a:solidFill>
                  <a:srgbClr val="011893"/>
                </a:solidFill>
              </a:rPr>
              <a:t>maximizes photosynthesis at least water loss and nutrient use</a:t>
            </a:r>
          </a:p>
          <a:p>
            <a:pPr lvl="1"/>
            <a:r>
              <a:rPr lang="en-US" sz="3600" dirty="0">
                <a:solidFill>
                  <a:srgbClr val="011893"/>
                </a:solidFill>
              </a:rPr>
              <a:t>Water loss </a:t>
            </a:r>
            <a:r>
              <a:rPr lang="en-US" sz="3600" dirty="0"/>
              <a:t>is from transpiration</a:t>
            </a:r>
          </a:p>
          <a:p>
            <a:pPr lvl="1"/>
            <a:r>
              <a:rPr lang="en-US" sz="3600" dirty="0">
                <a:solidFill>
                  <a:srgbClr val="011893"/>
                </a:solidFill>
              </a:rPr>
              <a:t>Nutrient use </a:t>
            </a:r>
            <a:r>
              <a:rPr lang="en-US" sz="3600" dirty="0"/>
              <a:t>is nutrients used to maintain Rubisco</a:t>
            </a:r>
          </a:p>
          <a:p>
            <a:pPr lvl="2"/>
            <a:r>
              <a:rPr lang="en-US" sz="3200" dirty="0"/>
              <a:t>Rubisco proxy is </a:t>
            </a:r>
            <a:r>
              <a:rPr lang="en-US" sz="3200" i="1" dirty="0" err="1">
                <a:solidFill>
                  <a:srgbClr val="011893"/>
                </a:solidFill>
              </a:rPr>
              <a:t>V</a:t>
            </a:r>
            <a:r>
              <a:rPr lang="en-US" sz="3200" baseline="-25000" dirty="0" err="1">
                <a:solidFill>
                  <a:srgbClr val="011893"/>
                </a:solidFill>
              </a:rPr>
              <a:t>cmax</a:t>
            </a:r>
            <a:endParaRPr lang="en-US" sz="3200" baseline="-25000" dirty="0">
              <a:solidFill>
                <a:srgbClr val="011893"/>
              </a:solidFill>
            </a:endParaRPr>
          </a:p>
        </p:txBody>
      </p:sp>
      <p:grpSp>
        <p:nvGrpSpPr>
          <p:cNvPr id="4" name="Group 3">
            <a:extLst>
              <a:ext uri="{FF2B5EF4-FFF2-40B4-BE49-F238E27FC236}">
                <a16:creationId xmlns:a16="http://schemas.microsoft.com/office/drawing/2014/main" id="{AAC62F4E-9396-7344-A6FE-FD4F8203D874}"/>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AB420AF3-272A-D546-A093-06B1E989ABED}"/>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3BEDA653-C45E-CC48-AE5C-F0FDB27558C4}"/>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165610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Stomatal openness determines </a:t>
            </a:r>
            <a:r>
              <a:rPr lang="el-GR" i="1" dirty="0"/>
              <a:t>χ </a:t>
            </a:r>
            <a:endParaRPr lang="en-US" dirty="0"/>
          </a:p>
        </p:txBody>
      </p:sp>
      <p:sp>
        <p:nvSpPr>
          <p:cNvPr id="5" name="TextBox 4">
            <a:extLst>
              <a:ext uri="{FF2B5EF4-FFF2-40B4-BE49-F238E27FC236}">
                <a16:creationId xmlns:a16="http://schemas.microsoft.com/office/drawing/2014/main" id="{7C810C8D-AF80-6D45-A7BC-8C744352D59B}"/>
              </a:ext>
            </a:extLst>
          </p:cNvPr>
          <p:cNvSpPr txBox="1"/>
          <p:nvPr/>
        </p:nvSpPr>
        <p:spPr>
          <a:xfrm>
            <a:off x="1583770" y="2844797"/>
            <a:ext cx="9024457" cy="1897955"/>
          </a:xfrm>
          <a:prstGeom prst="rect">
            <a:avLst/>
          </a:prstGeom>
          <a:noFill/>
        </p:spPr>
        <p:txBody>
          <a:bodyPr wrap="none" rtlCol="0">
            <a:spAutoFit/>
          </a:bodyPr>
          <a:lstStyle/>
          <a:p>
            <a:pPr algn="ctr"/>
            <a:r>
              <a:rPr lang="el-GR" sz="4400" dirty="0">
                <a:solidFill>
                  <a:srgbClr val="009051"/>
                </a:solidFill>
              </a:rPr>
              <a:t>χ</a:t>
            </a:r>
            <a:r>
              <a:rPr lang="en-US" sz="4400" dirty="0">
                <a:solidFill>
                  <a:srgbClr val="009051"/>
                </a:solidFill>
              </a:rPr>
              <a:t> = internal leaf CO</a:t>
            </a:r>
            <a:r>
              <a:rPr lang="en-US" sz="4400" baseline="-25000" dirty="0">
                <a:solidFill>
                  <a:srgbClr val="009051"/>
                </a:solidFill>
              </a:rPr>
              <a:t>2</a:t>
            </a:r>
            <a:r>
              <a:rPr lang="en-US" sz="4400" dirty="0">
                <a:solidFill>
                  <a:srgbClr val="009051"/>
                </a:solidFill>
              </a:rPr>
              <a:t> / external leaf CO</a:t>
            </a:r>
            <a:r>
              <a:rPr lang="en-US" sz="4400" baseline="-25000" dirty="0">
                <a:solidFill>
                  <a:srgbClr val="009051"/>
                </a:solidFill>
              </a:rPr>
              <a:t>2</a:t>
            </a:r>
          </a:p>
          <a:p>
            <a:pPr algn="ctr"/>
            <a:endParaRPr lang="en-US" sz="4400" baseline="-25000" dirty="0">
              <a:solidFill>
                <a:srgbClr val="009051"/>
              </a:solidFill>
            </a:endParaRPr>
          </a:p>
          <a:p>
            <a:pPr algn="ctr"/>
            <a:r>
              <a:rPr lang="el-GR" sz="4400" dirty="0">
                <a:solidFill>
                  <a:srgbClr val="009051"/>
                </a:solidFill>
              </a:rPr>
              <a:t>χ</a:t>
            </a:r>
            <a:r>
              <a:rPr lang="en-US" sz="4400" dirty="0">
                <a:solidFill>
                  <a:srgbClr val="009051"/>
                </a:solidFill>
              </a:rPr>
              <a:t> = </a:t>
            </a:r>
            <a:r>
              <a:rPr lang="en-US" sz="4400" i="1" dirty="0">
                <a:solidFill>
                  <a:srgbClr val="009051"/>
                </a:solidFill>
              </a:rPr>
              <a:t>c</a:t>
            </a:r>
            <a:r>
              <a:rPr lang="en-US" sz="4400" baseline="-25000" dirty="0">
                <a:solidFill>
                  <a:srgbClr val="009051"/>
                </a:solidFill>
              </a:rPr>
              <a:t>i</a:t>
            </a:r>
            <a:r>
              <a:rPr lang="en-US" sz="4400" dirty="0">
                <a:solidFill>
                  <a:srgbClr val="009051"/>
                </a:solidFill>
              </a:rPr>
              <a:t> / </a:t>
            </a:r>
            <a:r>
              <a:rPr lang="en-US" sz="4400" i="1" dirty="0">
                <a:solidFill>
                  <a:srgbClr val="009051"/>
                </a:solidFill>
              </a:rPr>
              <a:t>c</a:t>
            </a:r>
            <a:r>
              <a:rPr lang="en-US" sz="4400" baseline="-25000" dirty="0">
                <a:solidFill>
                  <a:srgbClr val="009051"/>
                </a:solidFill>
              </a:rPr>
              <a:t>a</a:t>
            </a:r>
          </a:p>
        </p:txBody>
      </p:sp>
      <p:grpSp>
        <p:nvGrpSpPr>
          <p:cNvPr id="4" name="Group 3">
            <a:extLst>
              <a:ext uri="{FF2B5EF4-FFF2-40B4-BE49-F238E27FC236}">
                <a16:creationId xmlns:a16="http://schemas.microsoft.com/office/drawing/2014/main" id="{BC313E4E-0589-5D46-94DE-3BA4391B8BBC}"/>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186C564E-A039-B649-852D-D2D6765547F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5CEA6E1-23D5-5845-B12F-1723F4E2E102}"/>
                </a:ext>
              </a:extLst>
            </p:cNvPr>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64980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2123658"/>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6760184" cy="369332"/>
          </a:xfrm>
          <a:prstGeom prst="rect">
            <a:avLst/>
          </a:prstGeom>
          <a:noFill/>
        </p:spPr>
        <p:txBody>
          <a:bodyPr wrap="none" rtlCol="0">
            <a:spAutoFit/>
          </a:bodyPr>
          <a:lstStyle/>
          <a:p>
            <a:r>
              <a:rPr lang="en-US" dirty="0"/>
              <a:t>Prentice et al. (2014) </a:t>
            </a:r>
            <a:r>
              <a:rPr lang="en-US" i="1" dirty="0"/>
              <a:t>Ecology Letters</a:t>
            </a:r>
            <a:r>
              <a:rPr lang="en-US" dirty="0"/>
              <a:t>; Wang et al. (2017) </a:t>
            </a:r>
            <a:r>
              <a:rPr lang="en-US" i="1" dirty="0"/>
              <a:t>Nature Plants</a:t>
            </a:r>
            <a:endParaRPr lang="en-US" dirty="0"/>
          </a:p>
        </p:txBody>
      </p:sp>
    </p:spTree>
    <p:extLst>
      <p:ext uri="{BB962C8B-B14F-4D97-AF65-F5344CB8AC3E}">
        <p14:creationId xmlns:p14="http://schemas.microsoft.com/office/powerpoint/2010/main" val="1921124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357944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308324"/>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increases with temperature because of greater photorespiration</a:t>
            </a:r>
            <a:endParaRPr lang="en-US" sz="3600" dirty="0"/>
          </a:p>
        </p:txBody>
      </p:sp>
      <p:grpSp>
        <p:nvGrpSpPr>
          <p:cNvPr id="5" name="Group 4">
            <a:extLst>
              <a:ext uri="{FF2B5EF4-FFF2-40B4-BE49-F238E27FC236}">
                <a16:creationId xmlns:a16="http://schemas.microsoft.com/office/drawing/2014/main" id="{6B0EB10B-FA83-3845-A373-778F1BAD52D2}"/>
              </a:ext>
            </a:extLst>
          </p:cNvPr>
          <p:cNvGrpSpPr/>
          <p:nvPr/>
        </p:nvGrpSpPr>
        <p:grpSpPr>
          <a:xfrm>
            <a:off x="8081319" y="0"/>
            <a:ext cx="4110681" cy="369332"/>
            <a:chOff x="8081319" y="-4207"/>
            <a:chExt cx="4110681" cy="369332"/>
          </a:xfrm>
        </p:grpSpPr>
        <p:sp>
          <p:nvSpPr>
            <p:cNvPr id="6" name="TextBox 5">
              <a:extLst>
                <a:ext uri="{FF2B5EF4-FFF2-40B4-BE49-F238E27FC236}">
                  <a16:creationId xmlns:a16="http://schemas.microsoft.com/office/drawing/2014/main" id="{E854145F-28D8-734D-9BD3-6205E16BA9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59C87225-781F-704A-B189-CE7FD93827C9}"/>
                </a:ext>
              </a:extLst>
            </p:cNvPr>
            <p:cNvPicPr>
              <a:picLocks noChangeAspect="1"/>
            </p:cNvPicPr>
            <p:nvPr/>
          </p:nvPicPr>
          <p:blipFill>
            <a:blip r:embed="rId3"/>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419389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VPD because of greater water loss</a:t>
            </a:r>
            <a:endParaRPr lang="en-US" sz="3600" dirty="0"/>
          </a:p>
        </p:txBody>
      </p:sp>
      <p:pic>
        <p:nvPicPr>
          <p:cNvPr id="5" name="Picture 4">
            <a:extLst>
              <a:ext uri="{FF2B5EF4-FFF2-40B4-BE49-F238E27FC236}">
                <a16:creationId xmlns:a16="http://schemas.microsoft.com/office/drawing/2014/main" id="{07061FA3-D688-8B49-BE9E-F3364822114C}"/>
              </a:ext>
            </a:extLst>
          </p:cNvPr>
          <p:cNvPicPr>
            <a:picLocks noChangeAspect="1"/>
          </p:cNvPicPr>
          <p:nvPr/>
        </p:nvPicPr>
        <p:blipFill>
          <a:blip r:embed="rId3"/>
          <a:stretch>
            <a:fillRect/>
          </a:stretch>
        </p:blipFill>
        <p:spPr>
          <a:xfrm>
            <a:off x="827490" y="0"/>
            <a:ext cx="6388100" cy="6667500"/>
          </a:xfrm>
          <a:prstGeom prst="rect">
            <a:avLst/>
          </a:prstGeom>
        </p:spPr>
      </p:pic>
      <p:grpSp>
        <p:nvGrpSpPr>
          <p:cNvPr id="6" name="Group 5">
            <a:extLst>
              <a:ext uri="{FF2B5EF4-FFF2-40B4-BE49-F238E27FC236}">
                <a16:creationId xmlns:a16="http://schemas.microsoft.com/office/drawing/2014/main" id="{46DE9DAE-6E90-8B4A-B9F2-2D214558FCC8}"/>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F322CCB3-91DC-8746-B720-C43081C95FAC}"/>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E439DB6D-BDB4-9247-A547-7D2E747A63BC}"/>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7502960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lower openness needed to satisfy Rubisco</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pic>
        <p:nvPicPr>
          <p:cNvPr id="6" name="Picture 5">
            <a:extLst>
              <a:ext uri="{FF2B5EF4-FFF2-40B4-BE49-F238E27FC236}">
                <a16:creationId xmlns:a16="http://schemas.microsoft.com/office/drawing/2014/main" id="{84495DCE-BB78-3944-967B-D93077653537}"/>
              </a:ext>
            </a:extLst>
          </p:cNvPr>
          <p:cNvPicPr>
            <a:picLocks noChangeAspect="1"/>
          </p:cNvPicPr>
          <p:nvPr/>
        </p:nvPicPr>
        <p:blipFill>
          <a:blip r:embed="rId4"/>
          <a:stretch>
            <a:fillRect/>
          </a:stretch>
        </p:blipFill>
        <p:spPr>
          <a:xfrm>
            <a:off x="827490" y="110466"/>
            <a:ext cx="6388100" cy="6667500"/>
          </a:xfrm>
          <a:prstGeom prst="rect">
            <a:avLst/>
          </a:prstGeom>
        </p:spPr>
      </p:pic>
      <p:grpSp>
        <p:nvGrpSpPr>
          <p:cNvPr id="7" name="Group 6">
            <a:extLst>
              <a:ext uri="{FF2B5EF4-FFF2-40B4-BE49-F238E27FC236}">
                <a16:creationId xmlns:a16="http://schemas.microsoft.com/office/drawing/2014/main" id="{9FA113AD-9366-CC42-9A44-236ED5D2BDE2}"/>
              </a:ext>
            </a:extLst>
          </p:cNvPr>
          <p:cNvGrpSpPr/>
          <p:nvPr/>
        </p:nvGrpSpPr>
        <p:grpSpPr>
          <a:xfrm>
            <a:off x="8081319" y="0"/>
            <a:ext cx="4110681" cy="369332"/>
            <a:chOff x="8081319" y="-4207"/>
            <a:chExt cx="4110681" cy="369332"/>
          </a:xfrm>
        </p:grpSpPr>
        <p:sp>
          <p:nvSpPr>
            <p:cNvPr id="8" name="TextBox 7">
              <a:extLst>
                <a:ext uri="{FF2B5EF4-FFF2-40B4-BE49-F238E27FC236}">
                  <a16:creationId xmlns:a16="http://schemas.microsoft.com/office/drawing/2014/main" id="{B8B3759A-7256-174C-B71F-D8870B0DBB4F}"/>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D8FEBF16-4CFA-0745-A094-7778CB91E292}"/>
                </a:ext>
              </a:extLst>
            </p:cNvPr>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7077102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7090-D64B-2A42-8ECF-D1DDAD17A034}"/>
              </a:ext>
            </a:extLst>
          </p:cNvPr>
          <p:cNvSpPr>
            <a:spLocks noGrp="1"/>
          </p:cNvSpPr>
          <p:nvPr>
            <p:ph type="title"/>
          </p:nvPr>
        </p:nvSpPr>
        <p:spPr/>
        <p:txBody>
          <a:bodyPr/>
          <a:lstStyle/>
          <a:p>
            <a:r>
              <a:rPr lang="en-US" dirty="0"/>
              <a:t>Globally, </a:t>
            </a:r>
            <a:r>
              <a:rPr lang="el-GR" i="1" dirty="0">
                <a:cs typeface="Calibri" panose="020F0502020204030204" pitchFamily="34" charset="0"/>
              </a:rPr>
              <a:t>χ</a:t>
            </a:r>
            <a:r>
              <a:rPr lang="en-US" dirty="0">
                <a:cs typeface="Calibri" panose="020F0502020204030204" pitchFamily="34" charset="0"/>
              </a:rPr>
              <a:t> is optimized</a:t>
            </a:r>
            <a:endParaRPr lang="en-US" dirty="0"/>
          </a:p>
        </p:txBody>
      </p:sp>
      <p:pic>
        <p:nvPicPr>
          <p:cNvPr id="4" name="Picture 3">
            <a:extLst>
              <a:ext uri="{FF2B5EF4-FFF2-40B4-BE49-F238E27FC236}">
                <a16:creationId xmlns:a16="http://schemas.microsoft.com/office/drawing/2014/main" id="{97FF5AFF-88A5-764C-9020-9E5BCA623259}"/>
              </a:ext>
            </a:extLst>
          </p:cNvPr>
          <p:cNvPicPr>
            <a:picLocks noChangeAspect="1"/>
          </p:cNvPicPr>
          <p:nvPr/>
        </p:nvPicPr>
        <p:blipFill>
          <a:blip r:embed="rId2"/>
          <a:stretch>
            <a:fillRect/>
          </a:stretch>
        </p:blipFill>
        <p:spPr>
          <a:xfrm>
            <a:off x="2797197" y="1830484"/>
            <a:ext cx="6597605" cy="4672674"/>
          </a:xfrm>
          <a:prstGeom prst="rect">
            <a:avLst/>
          </a:prstGeom>
        </p:spPr>
      </p:pic>
      <p:grpSp>
        <p:nvGrpSpPr>
          <p:cNvPr id="5" name="Group 4">
            <a:extLst>
              <a:ext uri="{FF2B5EF4-FFF2-40B4-BE49-F238E27FC236}">
                <a16:creationId xmlns:a16="http://schemas.microsoft.com/office/drawing/2014/main" id="{44F53CC8-10C0-1547-869A-7E23880B0BF3}"/>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C3E1569-2465-5741-8D18-9BF5D8C21CD3}"/>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C699A8C-1984-394D-B12A-8906873626F4}"/>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E2A2CFA7-DB99-8542-A075-BC7AA8A17D98}"/>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765294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minimizes the costs to maintain transpiration and carboxylation</a:t>
            </a:r>
            <a:r>
              <a:rPr lang="el-GR" i="1" dirty="0"/>
              <a:t> </a:t>
            </a:r>
            <a:endParaRPr lang="en-US" dirty="0"/>
          </a:p>
        </p:txBody>
      </p:sp>
      <p:sp>
        <p:nvSpPr>
          <p:cNvPr id="4" name="TextBox 3">
            <a:extLst>
              <a:ext uri="{FF2B5EF4-FFF2-40B4-BE49-F238E27FC236}">
                <a16:creationId xmlns:a16="http://schemas.microsoft.com/office/drawing/2014/main" id="{1ED15796-7660-9047-BC2D-207623D9569B}"/>
              </a:ext>
            </a:extLst>
          </p:cNvPr>
          <p:cNvSpPr txBox="1"/>
          <p:nvPr/>
        </p:nvSpPr>
        <p:spPr>
          <a:xfrm>
            <a:off x="488754" y="4734070"/>
            <a:ext cx="3482745" cy="954107"/>
          </a:xfrm>
          <a:prstGeom prst="rect">
            <a:avLst/>
          </a:prstGeom>
          <a:noFill/>
        </p:spPr>
        <p:txBody>
          <a:bodyPr wrap="square" rtlCol="0">
            <a:spAutoFit/>
          </a:bodyPr>
          <a:lstStyle/>
          <a:p>
            <a:r>
              <a:rPr lang="en-US" sz="2800" dirty="0">
                <a:solidFill>
                  <a:srgbClr val="011893"/>
                </a:solidFill>
              </a:rPr>
              <a:t>Cost factor for transpiration (</a:t>
            </a:r>
            <a:r>
              <a:rPr lang="en-US" sz="2800" i="1" dirty="0">
                <a:solidFill>
                  <a:srgbClr val="011893"/>
                </a:solidFill>
              </a:rPr>
              <a:t>E</a:t>
            </a:r>
            <a:r>
              <a:rPr lang="en-US" sz="2800" dirty="0">
                <a:solidFill>
                  <a:srgbClr val="011893"/>
                </a:solidFill>
              </a:rPr>
              <a:t>)</a:t>
            </a:r>
          </a:p>
        </p:txBody>
      </p:sp>
      <p:sp>
        <p:nvSpPr>
          <p:cNvPr id="6" name="TextBox 5">
            <a:extLst>
              <a:ext uri="{FF2B5EF4-FFF2-40B4-BE49-F238E27FC236}">
                <a16:creationId xmlns:a16="http://schemas.microsoft.com/office/drawing/2014/main" id="{36506DA1-C7BA-224C-9E4D-55632941A86D}"/>
              </a:ext>
            </a:extLst>
          </p:cNvPr>
          <p:cNvSpPr txBox="1"/>
          <p:nvPr/>
        </p:nvSpPr>
        <p:spPr>
          <a:xfrm>
            <a:off x="5349632" y="4734070"/>
            <a:ext cx="3482745" cy="954107"/>
          </a:xfrm>
          <a:prstGeom prst="rect">
            <a:avLst/>
          </a:prstGeom>
          <a:noFill/>
        </p:spPr>
        <p:txBody>
          <a:bodyPr wrap="square" rtlCol="0">
            <a:spAutoFit/>
          </a:bodyPr>
          <a:lstStyle/>
          <a:p>
            <a:r>
              <a:rPr lang="en-US" sz="2800" dirty="0">
                <a:solidFill>
                  <a:srgbClr val="011893"/>
                </a:solidFill>
              </a:rPr>
              <a:t>Cost factor for </a:t>
            </a:r>
          </a:p>
          <a:p>
            <a:r>
              <a:rPr lang="en-US" sz="2800" dirty="0">
                <a:solidFill>
                  <a:srgbClr val="011893"/>
                </a:solidFill>
              </a:rPr>
              <a:t>Rubisco (</a:t>
            </a:r>
            <a:r>
              <a:rPr lang="en-US" sz="2800" i="1" dirty="0" err="1">
                <a:solidFill>
                  <a:srgbClr val="011893"/>
                </a:solidFill>
              </a:rPr>
              <a:t>V</a:t>
            </a:r>
            <a:r>
              <a:rPr lang="en-US" sz="2800" baseline="-25000" dirty="0" err="1">
                <a:solidFill>
                  <a:srgbClr val="011893"/>
                </a:solidFill>
              </a:rPr>
              <a:t>cmax</a:t>
            </a:r>
            <a:r>
              <a:rPr lang="en-US" sz="2800" dirty="0">
                <a:solidFill>
                  <a:srgbClr val="011893"/>
                </a:solidFill>
              </a:rPr>
              <a:t>)</a:t>
            </a:r>
          </a:p>
        </p:txBody>
      </p:sp>
      <p:cxnSp>
        <p:nvCxnSpPr>
          <p:cNvPr id="8" name="Straight Arrow Connector 7">
            <a:extLst>
              <a:ext uri="{FF2B5EF4-FFF2-40B4-BE49-F238E27FC236}">
                <a16:creationId xmlns:a16="http://schemas.microsoft.com/office/drawing/2014/main" id="{91BCB12D-0A6C-6444-B177-5B4D2BA1B70B}"/>
              </a:ext>
            </a:extLst>
          </p:cNvPr>
          <p:cNvCxnSpPr>
            <a:cxnSpLocks/>
          </p:cNvCxnSpPr>
          <p:nvPr/>
        </p:nvCxnSpPr>
        <p:spPr>
          <a:xfrm flipV="1">
            <a:off x="2134591" y="3608927"/>
            <a:ext cx="95535" cy="1009209"/>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C77D8-AC6D-6342-9FF6-C1D55A74CF75}"/>
              </a:ext>
            </a:extLst>
          </p:cNvPr>
          <p:cNvCxnSpPr>
            <a:cxnSpLocks/>
          </p:cNvCxnSpPr>
          <p:nvPr/>
        </p:nvCxnSpPr>
        <p:spPr>
          <a:xfrm flipH="1" flipV="1">
            <a:off x="5042283" y="3650234"/>
            <a:ext cx="803651" cy="1009208"/>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31FE9D-A363-1340-8BF6-F903FEA21CDA}"/>
                  </a:ext>
                </a:extLst>
              </p:cNvPr>
              <p:cNvSpPr txBox="1"/>
              <p:nvPr/>
            </p:nvSpPr>
            <p:spPr>
              <a:xfrm>
                <a:off x="2055842" y="2172211"/>
                <a:ext cx="6776535" cy="1757982"/>
              </a:xfrm>
              <a:prstGeom prst="rect">
                <a:avLst/>
              </a:prstGeom>
              <a:noFill/>
            </p:spPr>
            <p:txBody>
              <a:bodyPr wrap="none" rtlCol="0">
                <a:spAutoFit/>
              </a:bodyPr>
              <a:lstStyle/>
              <a:p>
                <a14:m>
                  <m:oMath xmlns:m="http://schemas.openxmlformats.org/officeDocument/2006/math">
                    <m:r>
                      <a:rPr lang="en-US" sz="5400" b="0" i="1" smtClean="0">
                        <a:solidFill>
                          <a:srgbClr val="009051"/>
                        </a:solidFill>
                        <a:latin typeface="Cambria Math" panose="02040503050406030204" pitchFamily="18" charset="0"/>
                      </a:rPr>
                      <m:t>𝑎</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𝐸</m:t>
                                </m:r>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m:t>
                    </m:r>
                  </m:oMath>
                </a14:m>
                <a:r>
                  <a:rPr lang="en-US" sz="5400" b="0" dirty="0">
                    <a:solidFill>
                      <a:srgbClr val="009051"/>
                    </a:solidFill>
                  </a:rPr>
                  <a:t> </a:t>
                </a:r>
                <a14:m>
                  <m:oMath xmlns:m="http://schemas.openxmlformats.org/officeDocument/2006/math">
                    <m:r>
                      <a:rPr lang="en-US" sz="5400" b="0" i="1" smtClean="0">
                        <a:solidFill>
                          <a:srgbClr val="009051"/>
                        </a:solidFill>
                        <a:latin typeface="Cambria Math" panose="02040503050406030204" pitchFamily="18" charset="0"/>
                      </a:rPr>
                      <m:t>𝑏</m:t>
                    </m:r>
                    <m:f>
                      <m:fPr>
                        <m:ctrlPr>
                          <a:rPr lang="en-US" sz="5400" b="0" i="1" smtClean="0">
                            <a:solidFill>
                              <a:srgbClr val="009051"/>
                            </a:solidFill>
                            <a:latin typeface="Cambria Math" panose="02040503050406030204" pitchFamily="18" charset="0"/>
                            <a:ea typeface="Cambria Math" panose="02040503050406030204" pitchFamily="18" charset="0"/>
                          </a:rPr>
                        </m:ctrlPr>
                      </m:fPr>
                      <m:num>
                        <m:r>
                          <a:rPr lang="en-US" sz="5400" b="0" i="1" smtClean="0">
                            <a:solidFill>
                              <a:srgbClr val="009051"/>
                            </a:solidFill>
                            <a:latin typeface="Cambria Math" panose="02040503050406030204" pitchFamily="18" charset="0"/>
                            <a:ea typeface="Cambria Math" panose="02040503050406030204" pitchFamily="18" charset="0"/>
                          </a:rPr>
                          <m:t>𝜕</m:t>
                        </m:r>
                        <m:d>
                          <m:dPr>
                            <m:ctrlPr>
                              <a:rPr lang="en-US" sz="5400" b="0" i="1" smtClean="0">
                                <a:solidFill>
                                  <a:srgbClr val="009051"/>
                                </a:solidFill>
                                <a:latin typeface="Cambria Math" panose="02040503050406030204" pitchFamily="18" charset="0"/>
                                <a:ea typeface="Cambria Math" panose="02040503050406030204" pitchFamily="18" charset="0"/>
                              </a:rPr>
                            </m:ctrlPr>
                          </m:dPr>
                          <m:e>
                            <m:f>
                              <m:fPr>
                                <m:ctrlPr>
                                  <a:rPr lang="en-US" sz="5400" b="0" i="1" smtClean="0">
                                    <a:solidFill>
                                      <a:srgbClr val="009051"/>
                                    </a:solidFill>
                                    <a:latin typeface="Cambria Math" panose="02040503050406030204" pitchFamily="18" charset="0"/>
                                    <a:ea typeface="Cambria Math" panose="02040503050406030204" pitchFamily="18" charset="0"/>
                                  </a:rPr>
                                </m:ctrlPr>
                              </m:fPr>
                              <m:num>
                                <m:sSub>
                                  <m:sSubPr>
                                    <m:ctrlPr>
                                      <a:rPr lang="en-US" sz="5400" b="0" i="1" smtClean="0">
                                        <a:solidFill>
                                          <a:srgbClr val="009051"/>
                                        </a:solidFill>
                                        <a:latin typeface="Cambria Math" panose="02040503050406030204" pitchFamily="18" charset="0"/>
                                        <a:ea typeface="Cambria Math" panose="02040503050406030204" pitchFamily="18" charset="0"/>
                                      </a:rPr>
                                    </m:ctrlPr>
                                  </m:sSubPr>
                                  <m:e>
                                    <m:r>
                                      <a:rPr lang="en-US" sz="5400" b="0" i="1" smtClean="0">
                                        <a:solidFill>
                                          <a:srgbClr val="009051"/>
                                        </a:solidFill>
                                        <a:latin typeface="Cambria Math" panose="02040503050406030204" pitchFamily="18" charset="0"/>
                                        <a:ea typeface="Cambria Math" panose="02040503050406030204" pitchFamily="18" charset="0"/>
                                      </a:rPr>
                                      <m:t>𝑉</m:t>
                                    </m:r>
                                  </m:e>
                                  <m:sub>
                                    <m:r>
                                      <a:rPr lang="en-US" sz="5400" b="0" i="1" smtClean="0">
                                        <a:solidFill>
                                          <a:srgbClr val="009051"/>
                                        </a:solidFill>
                                        <a:latin typeface="Cambria Math" panose="02040503050406030204" pitchFamily="18" charset="0"/>
                                        <a:ea typeface="Cambria Math" panose="02040503050406030204" pitchFamily="18" charset="0"/>
                                      </a:rPr>
                                      <m:t>𝑐𝑚𝑎𝑥</m:t>
                                    </m:r>
                                  </m:sub>
                                </m:sSub>
                              </m:num>
                              <m:den>
                                <m:r>
                                  <a:rPr lang="en-US" sz="5400" b="0" i="1" smtClean="0">
                                    <a:solidFill>
                                      <a:srgbClr val="009051"/>
                                    </a:solidFill>
                                    <a:latin typeface="Cambria Math" panose="02040503050406030204" pitchFamily="18" charset="0"/>
                                    <a:ea typeface="Cambria Math" panose="02040503050406030204" pitchFamily="18" charset="0"/>
                                  </a:rPr>
                                  <m:t>𝐴</m:t>
                                </m:r>
                              </m:den>
                            </m:f>
                          </m:e>
                        </m:d>
                      </m:num>
                      <m:den>
                        <m:r>
                          <a:rPr lang="en-US" sz="5400" b="0" i="1" smtClean="0">
                            <a:solidFill>
                              <a:srgbClr val="009051"/>
                            </a:solidFill>
                            <a:latin typeface="Cambria Math" panose="02040503050406030204" pitchFamily="18" charset="0"/>
                            <a:ea typeface="Cambria Math" panose="02040503050406030204" pitchFamily="18" charset="0"/>
                          </a:rPr>
                          <m:t>𝜕𝜒</m:t>
                        </m:r>
                      </m:den>
                    </m:f>
                    <m:r>
                      <a:rPr lang="en-US" sz="5400" b="0" i="1" smtClean="0">
                        <a:solidFill>
                          <a:srgbClr val="009051"/>
                        </a:solidFill>
                        <a:latin typeface="Cambria Math" panose="02040503050406030204" pitchFamily="18" charset="0"/>
                        <a:ea typeface="Cambria Math" panose="02040503050406030204" pitchFamily="18" charset="0"/>
                      </a:rPr>
                      <m:t>=0</m:t>
                    </m:r>
                  </m:oMath>
                </a14:m>
                <a:endParaRPr lang="en-US" sz="5400" dirty="0">
                  <a:solidFill>
                    <a:srgbClr val="009051"/>
                  </a:solidFill>
                </a:endParaRPr>
              </a:p>
            </p:txBody>
          </p:sp>
        </mc:Choice>
        <mc:Fallback xmlns="">
          <p:sp>
            <p:nvSpPr>
              <p:cNvPr id="14" name="TextBox 13">
                <a:extLst>
                  <a:ext uri="{FF2B5EF4-FFF2-40B4-BE49-F238E27FC236}">
                    <a16:creationId xmlns:a16="http://schemas.microsoft.com/office/drawing/2014/main" id="{FE31FE9D-A363-1340-8BF6-F903FEA21CDA}"/>
                  </a:ext>
                </a:extLst>
              </p:cNvPr>
              <p:cNvSpPr txBox="1">
                <a:spLocks noRot="1" noChangeAspect="1" noMove="1" noResize="1" noEditPoints="1" noAdjustHandles="1" noChangeArrowheads="1" noChangeShapeType="1" noTextEdit="1"/>
              </p:cNvSpPr>
              <p:nvPr/>
            </p:nvSpPr>
            <p:spPr>
              <a:xfrm>
                <a:off x="2055842" y="2172211"/>
                <a:ext cx="6776535" cy="1757982"/>
              </a:xfrm>
              <a:prstGeom prst="rect">
                <a:avLst/>
              </a:prstGeom>
              <a:blipFill>
                <a:blip r:embed="rId2"/>
                <a:stretch>
                  <a:fillRect l="-936" r="-1124" b="-1007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F0D9A28C-5A01-084E-A392-512ABAE90D9D}"/>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D80F7456-94C4-5646-A590-F3DB3EB0C4D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a:extLst>
                <a:ext uri="{FF2B5EF4-FFF2-40B4-BE49-F238E27FC236}">
                  <a16:creationId xmlns:a16="http://schemas.microsoft.com/office/drawing/2014/main" id="{1BCD4E8E-7866-9C40-9BC3-4EEC93F7DC1B}"/>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3" name="TextBox 2">
            <a:extLst>
              <a:ext uri="{FF2B5EF4-FFF2-40B4-BE49-F238E27FC236}">
                <a16:creationId xmlns:a16="http://schemas.microsoft.com/office/drawing/2014/main" id="{C5EACAA1-0142-9849-9744-B2627F9644B3}"/>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1486768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err="1"/>
              <a:t>mathmatically</a:t>
            </a:r>
            <a:r>
              <a:rPr lang="el-GR" i="1" dirty="0"/>
              <a:t> </a:t>
            </a:r>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261E31-B5E2-DC42-B12A-A6AF2F808DA0}"/>
                  </a:ext>
                </a:extLst>
              </p:cNvPr>
              <p:cNvSpPr/>
              <p:nvPr/>
            </p:nvSpPr>
            <p:spPr>
              <a:xfrm>
                <a:off x="2701356" y="2555471"/>
                <a:ext cx="6118213" cy="1525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χ</m:t>
                      </m:r>
                      <m:r>
                        <a:rPr lang="en-US" sz="4000" i="0">
                          <a:solidFill>
                            <a:srgbClr val="009051"/>
                          </a:solidFill>
                          <a:latin typeface="Cambria Math" panose="02040503050406030204" pitchFamily="18" charset="0"/>
                        </a:rPr>
                        <m:t>=</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r>
                        <a:rPr lang="en-US" sz="4000" i="0">
                          <a:solidFill>
                            <a:srgbClr val="009051"/>
                          </a:solidFill>
                          <a:latin typeface="Cambria Math" panose="02040503050406030204" pitchFamily="18" charset="0"/>
                        </a:rPr>
                        <m:t>+</m:t>
                      </m:r>
                      <m:d>
                        <m:dPr>
                          <m:ctrlPr>
                            <a:rPr lang="en-US" sz="4000" i="1">
                              <a:solidFill>
                                <a:srgbClr val="009051"/>
                              </a:solidFill>
                              <a:latin typeface="Cambria Math" panose="02040503050406030204" pitchFamily="18" charset="0"/>
                            </a:rPr>
                          </m:ctrlPr>
                        </m:dPr>
                        <m:e>
                          <m:r>
                            <a:rPr lang="en-US" sz="4000" i="0">
                              <a:solidFill>
                                <a:srgbClr val="009051"/>
                              </a:solidFill>
                              <a:latin typeface="Cambria Math" panose="02040503050406030204" pitchFamily="18" charset="0"/>
                            </a:rPr>
                            <m:t>1−</m:t>
                          </m:r>
                          <m:f>
                            <m:fPr>
                              <m:ctrlPr>
                                <a:rPr lang="en-US" sz="4000" i="1">
                                  <a:solidFill>
                                    <a:srgbClr val="009051"/>
                                  </a:solidFill>
                                  <a:latin typeface="Cambria Math" panose="02040503050406030204" pitchFamily="18" charset="0"/>
                                </a:rPr>
                              </m:ctrlPr>
                            </m:fPr>
                            <m:num>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sSub>
                                <m:sSubPr>
                                  <m:ctrlPr>
                                    <a:rPr lang="en-US" sz="4000" i="1">
                                      <a:solidFill>
                                        <a:srgbClr val="009051"/>
                                      </a:solidFill>
                                      <a:latin typeface="Cambria Math" panose="02040503050406030204" pitchFamily="18" charset="0"/>
                                    </a:rPr>
                                  </m:ctrlPr>
                                </m:sSubPr>
                                <m:e>
                                  <m:r>
                                    <m:rPr>
                                      <m:sty m:val="p"/>
                                    </m:rPr>
                                    <a:rPr lang="en-US" sz="4000" b="0" i="0" smtClean="0">
                                      <a:solidFill>
                                        <a:srgbClr val="009051"/>
                                      </a:solidFill>
                                      <a:latin typeface="Cambria Math" panose="02040503050406030204" pitchFamily="18" charset="0"/>
                                    </a:rPr>
                                    <m:t>c</m:t>
                                  </m:r>
                                </m:e>
                                <m:sub>
                                  <m:r>
                                    <m:rPr>
                                      <m:sty m:val="p"/>
                                    </m:rPr>
                                    <a:rPr lang="en-US" sz="4000" i="0">
                                      <a:solidFill>
                                        <a:srgbClr val="009051"/>
                                      </a:solidFill>
                                      <a:latin typeface="Cambria Math" panose="02040503050406030204" pitchFamily="18" charset="0"/>
                                    </a:rPr>
                                    <m:t>a</m:t>
                                  </m:r>
                                </m:sub>
                              </m:sSub>
                            </m:den>
                          </m:f>
                        </m:e>
                      </m:d>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ξ</m:t>
                          </m:r>
                        </m:num>
                        <m:den>
                          <m:r>
                            <m:rPr>
                              <m:sty m:val="p"/>
                            </m:rPr>
                            <a:rPr lang="en-US" sz="4000" i="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sSub>
                                <m:sSubPr>
                                  <m:ctrlPr>
                                    <a:rPr lang="en-US" sz="4000" i="1">
                                      <a:solidFill>
                                        <a:srgbClr val="009051"/>
                                      </a:solidFill>
                                      <a:latin typeface="Cambria Math" panose="02040503050406030204" pitchFamily="18" charset="0"/>
                                    </a:rPr>
                                  </m:ctrlPr>
                                </m:sSubPr>
                                <m:e>
                                  <m:r>
                                    <m:rPr>
                                      <m:sty m:val="p"/>
                                    </m:rPr>
                                    <a:rPr lang="en-US" sz="4000" i="0">
                                      <a:solidFill>
                                        <a:srgbClr val="009051"/>
                                      </a:solidFill>
                                      <a:latin typeface="Cambria Math" panose="02040503050406030204" pitchFamily="18" charset="0"/>
                                    </a:rPr>
                                    <m:t>D</m:t>
                                  </m:r>
                                </m:e>
                                <m:sub>
                                  <m:r>
                                    <m:rPr>
                                      <m:sty m:val="p"/>
                                    </m:rPr>
                                    <a:rPr lang="en-US" sz="4000" i="0">
                                      <a:solidFill>
                                        <a:srgbClr val="009051"/>
                                      </a:solidFill>
                                      <a:latin typeface="Cambria Math" panose="02040503050406030204" pitchFamily="18" charset="0"/>
                                    </a:rPr>
                                    <m:t>g</m:t>
                                  </m:r>
                                </m:sub>
                              </m:sSub>
                            </m:e>
                          </m:rad>
                        </m:den>
                      </m:f>
                    </m:oMath>
                  </m:oMathPara>
                </a14:m>
                <a:endParaRPr lang="en-US" sz="4000" dirty="0">
                  <a:solidFill>
                    <a:srgbClr val="009051"/>
                  </a:solidFill>
                </a:endParaRPr>
              </a:p>
            </p:txBody>
          </p:sp>
        </mc:Choice>
        <mc:Fallback xmlns="">
          <p:sp>
            <p:nvSpPr>
              <p:cNvPr id="10" name="Rectangle 9">
                <a:extLst>
                  <a:ext uri="{FF2B5EF4-FFF2-40B4-BE49-F238E27FC236}">
                    <a16:creationId xmlns:a16="http://schemas.microsoft.com/office/drawing/2014/main" id="{EE261E31-B5E2-DC42-B12A-A6AF2F808DA0}"/>
                  </a:ext>
                </a:extLst>
              </p:cNvPr>
              <p:cNvSpPr>
                <a:spLocks noRot="1" noChangeAspect="1" noMove="1" noResize="1" noEditPoints="1" noAdjustHandles="1" noChangeArrowheads="1" noChangeShapeType="1" noTextEdit="1"/>
              </p:cNvSpPr>
              <p:nvPr/>
            </p:nvSpPr>
            <p:spPr>
              <a:xfrm>
                <a:off x="2701356" y="2555471"/>
                <a:ext cx="6118213" cy="1525289"/>
              </a:xfrm>
              <a:prstGeom prst="rect">
                <a:avLst/>
              </a:prstGeom>
              <a:blipFill>
                <a:blip r:embed="rId2"/>
                <a:stretch>
                  <a:fillRect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F263C36-CDDB-6444-BD66-C62C5308E549}"/>
                  </a:ext>
                </a:extLst>
              </p:cNvPr>
              <p:cNvSpPr/>
              <p:nvPr/>
            </p:nvSpPr>
            <p:spPr>
              <a:xfrm>
                <a:off x="4074904" y="4385985"/>
                <a:ext cx="3371116" cy="1911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000" smtClean="0">
                          <a:solidFill>
                            <a:srgbClr val="009051"/>
                          </a:solidFill>
                          <a:latin typeface="Cambria Math" panose="02040503050406030204" pitchFamily="18" charset="0"/>
                        </a:rPr>
                        <m:t>ξ</m:t>
                      </m:r>
                      <m:r>
                        <a:rPr lang="en-US" sz="4000" i="0">
                          <a:solidFill>
                            <a:srgbClr val="009051"/>
                          </a:solidFill>
                          <a:latin typeface="Cambria Math" panose="02040503050406030204" pitchFamily="18" charset="0"/>
                        </a:rPr>
                        <m:t>=</m:t>
                      </m:r>
                      <m:rad>
                        <m:radPr>
                          <m:degHide m:val="on"/>
                          <m:ctrlPr>
                            <a:rPr lang="en-US" sz="4000" i="1">
                              <a:solidFill>
                                <a:srgbClr val="009051"/>
                              </a:solidFill>
                              <a:latin typeface="Cambria Math" panose="02040503050406030204" pitchFamily="18" charset="0"/>
                            </a:rPr>
                          </m:ctrlPr>
                        </m:radPr>
                        <m:deg/>
                        <m:e>
                          <m:r>
                            <m:rPr>
                              <m:sty m:val="p"/>
                            </m:rPr>
                            <a:rPr lang="en-US" sz="4000" i="0">
                              <a:solidFill>
                                <a:srgbClr val="009051"/>
                              </a:solidFill>
                              <a:latin typeface="Cambria Math" panose="02040503050406030204" pitchFamily="18" charset="0"/>
                            </a:rPr>
                            <m:t>β</m:t>
                          </m:r>
                          <m:f>
                            <m:fPr>
                              <m:ctrlPr>
                                <a:rPr lang="en-US" sz="4000" i="1">
                                  <a:solidFill>
                                    <a:srgbClr val="009051"/>
                                  </a:solidFill>
                                  <a:latin typeface="Cambria Math" panose="02040503050406030204" pitchFamily="18" charset="0"/>
                                </a:rPr>
                              </m:ctrlPr>
                            </m:fPr>
                            <m:num>
                              <m:r>
                                <m:rPr>
                                  <m:sty m:val="p"/>
                                </m:rPr>
                                <a:rPr lang="en-US" sz="4000" i="0">
                                  <a:solidFill>
                                    <a:srgbClr val="009051"/>
                                  </a:solidFill>
                                  <a:latin typeface="Cambria Math" panose="02040503050406030204" pitchFamily="18" charset="0"/>
                                </a:rPr>
                                <m:t>K</m:t>
                              </m:r>
                              <m:r>
                                <a:rPr lang="en-US" sz="4000" i="0">
                                  <a:solidFill>
                                    <a:srgbClr val="009051"/>
                                  </a:solidFill>
                                  <a:latin typeface="Cambria Math" panose="02040503050406030204" pitchFamily="18" charset="0"/>
                                </a:rPr>
                                <m:t>+</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Γ</m:t>
                                  </m:r>
                                </m:e>
                                <m:sup>
                                  <m:r>
                                    <a:rPr lang="en-US" sz="4000" i="0">
                                      <a:solidFill>
                                        <a:srgbClr val="009051"/>
                                      </a:solidFill>
                                      <a:latin typeface="Cambria Math" panose="02040503050406030204" pitchFamily="18" charset="0"/>
                                    </a:rPr>
                                    <m:t>∗</m:t>
                                  </m:r>
                                </m:sup>
                              </m:sSup>
                            </m:num>
                            <m:den>
                              <m:r>
                                <a:rPr lang="en-US" sz="4000" i="0">
                                  <a:solidFill>
                                    <a:srgbClr val="009051"/>
                                  </a:solidFill>
                                  <a:latin typeface="Cambria Math" panose="02040503050406030204" pitchFamily="18" charset="0"/>
                                </a:rPr>
                                <m:t>1.6</m:t>
                              </m:r>
                              <m:sSup>
                                <m:sSupPr>
                                  <m:ctrlPr>
                                    <a:rPr lang="en-US" sz="4000" i="1">
                                      <a:solidFill>
                                        <a:srgbClr val="009051"/>
                                      </a:solidFill>
                                      <a:latin typeface="Cambria Math" panose="02040503050406030204" pitchFamily="18" charset="0"/>
                                    </a:rPr>
                                  </m:ctrlPr>
                                </m:sSupPr>
                                <m:e>
                                  <m:r>
                                    <m:rPr>
                                      <m:sty m:val="p"/>
                                    </m:rPr>
                                    <a:rPr lang="en-US" sz="4000" i="0">
                                      <a:solidFill>
                                        <a:srgbClr val="009051"/>
                                      </a:solidFill>
                                      <a:latin typeface="Cambria Math" panose="02040503050406030204" pitchFamily="18" charset="0"/>
                                    </a:rPr>
                                    <m:t>η</m:t>
                                  </m:r>
                                </m:e>
                                <m:sup>
                                  <m:r>
                                    <a:rPr lang="en-US" sz="4000" i="0">
                                      <a:solidFill>
                                        <a:srgbClr val="009051"/>
                                      </a:solidFill>
                                      <a:latin typeface="Cambria Math" panose="02040503050406030204" pitchFamily="18" charset="0"/>
                                    </a:rPr>
                                    <m:t>∗</m:t>
                                  </m:r>
                                </m:sup>
                              </m:sSup>
                            </m:den>
                          </m:f>
                        </m:e>
                      </m:rad>
                    </m:oMath>
                  </m:oMathPara>
                </a14:m>
                <a:endParaRPr lang="en-US" sz="4000" dirty="0">
                  <a:solidFill>
                    <a:srgbClr val="009051"/>
                  </a:solidFill>
                </a:endParaRPr>
              </a:p>
            </p:txBody>
          </p:sp>
        </mc:Choice>
        <mc:Fallback xmlns="">
          <p:sp>
            <p:nvSpPr>
              <p:cNvPr id="12" name="Rectangle 11">
                <a:extLst>
                  <a:ext uri="{FF2B5EF4-FFF2-40B4-BE49-F238E27FC236}">
                    <a16:creationId xmlns:a16="http://schemas.microsoft.com/office/drawing/2014/main" id="{EF263C36-CDDB-6444-BD66-C62C5308E549}"/>
                  </a:ext>
                </a:extLst>
              </p:cNvPr>
              <p:cNvSpPr>
                <a:spLocks noRot="1" noChangeAspect="1" noMove="1" noResize="1" noEditPoints="1" noAdjustHandles="1" noChangeArrowheads="1" noChangeShapeType="1" noTextEdit="1"/>
              </p:cNvSpPr>
              <p:nvPr/>
            </p:nvSpPr>
            <p:spPr>
              <a:xfrm>
                <a:off x="4074904" y="4385985"/>
                <a:ext cx="3371116" cy="1911036"/>
              </a:xfrm>
              <a:prstGeom prst="rect">
                <a:avLst/>
              </a:prstGeom>
              <a:blipFill>
                <a:blip r:embed="rId3"/>
                <a:stretch>
                  <a:fillRect l="-188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1F0C00D-2325-DD42-9693-16552EF9F12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646346B9-87DF-6445-9AE3-64329D7F6B3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DBBB2E96-F525-6049-986D-EAD20CECC2DC}"/>
                </a:ext>
              </a:extLst>
            </p:cNvPr>
            <p:cNvPicPr>
              <a:picLocks noChangeAspect="1"/>
            </p:cNvPicPr>
            <p:nvPr/>
          </p:nvPicPr>
          <p:blipFill>
            <a:blip r:embed="rId4"/>
            <a:stretch>
              <a:fillRect/>
            </a:stretch>
          </p:blipFill>
          <p:spPr>
            <a:xfrm>
              <a:off x="11925170" y="71620"/>
              <a:ext cx="266830" cy="217677"/>
            </a:xfrm>
            <a:prstGeom prst="rect">
              <a:avLst/>
            </a:prstGeom>
          </p:spPr>
        </p:pic>
      </p:grpSp>
      <p:sp>
        <p:nvSpPr>
          <p:cNvPr id="13" name="TextBox 12">
            <a:extLst>
              <a:ext uri="{FF2B5EF4-FFF2-40B4-BE49-F238E27FC236}">
                <a16:creationId xmlns:a16="http://schemas.microsoft.com/office/drawing/2014/main" id="{CF0A0C6C-72CC-FA4A-83C9-CF5819BDC276}"/>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9960430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515694"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b="1" i="1" dirty="0">
                <a:solidFill>
                  <a:srgbClr val="011893"/>
                </a:solidFill>
                <a:effectLst/>
                <a:latin typeface="Calibri" panose="020F0502020204030204" pitchFamily="34" charset="0"/>
                <a:cs typeface="Calibri" panose="020F0502020204030204" pitchFamily="34" charset="0"/>
              </a:rPr>
              <a:t>transpiration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i="1" dirty="0">
                <a:solidFill>
                  <a:srgbClr val="011893"/>
                </a:solidFill>
                <a:effectLst/>
                <a:latin typeface="Calibri" panose="020F0502020204030204" pitchFamily="34" charset="0"/>
                <a:cs typeface="Calibri" panose="020F0502020204030204" pitchFamily="34" charset="0"/>
              </a:rPr>
              <a:t>carboxylation cost</a:t>
            </a:r>
            <a:r>
              <a:rPr lang="en-US" sz="4400" b="1" dirty="0">
                <a:solidFill>
                  <a:srgbClr val="011893"/>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temperature,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CO</a:t>
            </a:r>
            <a:r>
              <a:rPr lang="en-US" sz="4400" baseline="-25000" dirty="0">
                <a:solidFill>
                  <a:srgbClr val="009051"/>
                </a:solidFill>
                <a:effectLst/>
                <a:latin typeface="Calibri" panose="020F0502020204030204" pitchFamily="34" charset="0"/>
                <a:cs typeface="Calibri" panose="020F0502020204030204" pitchFamily="34" charset="0"/>
              </a:rPr>
              <a:t>2</a:t>
            </a:r>
            <a:r>
              <a:rPr lang="en-US" sz="4400" dirty="0">
                <a:solidFill>
                  <a:srgbClr val="009051"/>
                </a:solidFill>
                <a:effectLst/>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dirty="0">
                <a:solidFill>
                  <a:srgbClr val="009051"/>
                </a:solidFill>
                <a:effectLst/>
                <a:latin typeface="Calibri" panose="020F0502020204030204" pitchFamily="34" charset="0"/>
                <a:cs typeface="Calibri" panose="020F0502020204030204" pitchFamily="34" charset="0"/>
              </a:rPr>
              <a:t>vapor pressure deficit}</a:t>
            </a:r>
            <a:endParaRPr lang="en-US" sz="9600" dirty="0">
              <a:solidFill>
                <a:srgbClr val="009051"/>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0DBD0FF-96E2-F24F-A3FD-FF7BFA1E081A}"/>
              </a:ext>
            </a:extLst>
          </p:cNvPr>
          <p:cNvGrpSpPr/>
          <p:nvPr/>
        </p:nvGrpSpPr>
        <p:grpSpPr>
          <a:xfrm>
            <a:off x="8081319" y="-4207"/>
            <a:ext cx="4110681" cy="369332"/>
            <a:chOff x="8081319" y="-4207"/>
            <a:chExt cx="4110681" cy="369332"/>
          </a:xfrm>
        </p:grpSpPr>
        <p:sp>
          <p:nvSpPr>
            <p:cNvPr id="6" name="TextBox 5">
              <a:extLst>
                <a:ext uri="{FF2B5EF4-FFF2-40B4-BE49-F238E27FC236}">
                  <a16:creationId xmlns:a16="http://schemas.microsoft.com/office/drawing/2014/main" id="{F38AF60B-8D44-C74B-AAB8-2F5D508A3994}"/>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7" name="Picture 6">
              <a:extLst>
                <a:ext uri="{FF2B5EF4-FFF2-40B4-BE49-F238E27FC236}">
                  <a16:creationId xmlns:a16="http://schemas.microsoft.com/office/drawing/2014/main" id="{979128A0-9D15-A841-AA67-A36FADFC1536}"/>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8" name="TextBox 7">
            <a:extLst>
              <a:ext uri="{FF2B5EF4-FFF2-40B4-BE49-F238E27FC236}">
                <a16:creationId xmlns:a16="http://schemas.microsoft.com/office/drawing/2014/main" id="{DE6C0791-AED0-FB4B-89C1-884111BA1704}"/>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
        <p:nvSpPr>
          <p:cNvPr id="9" name="TextBox 8">
            <a:extLst>
              <a:ext uri="{FF2B5EF4-FFF2-40B4-BE49-F238E27FC236}">
                <a16:creationId xmlns:a16="http://schemas.microsoft.com/office/drawing/2014/main" id="{FA2022F5-9AF7-D948-850C-8CE79CF11930}"/>
              </a:ext>
            </a:extLst>
          </p:cNvPr>
          <p:cNvSpPr txBox="1"/>
          <p:nvPr/>
        </p:nvSpPr>
        <p:spPr>
          <a:xfrm>
            <a:off x="8981203" y="2088122"/>
            <a:ext cx="3007148" cy="1754326"/>
          </a:xfrm>
          <a:prstGeom prst="rect">
            <a:avLst/>
          </a:prstGeom>
          <a:noFill/>
          <a:ln>
            <a:solidFill>
              <a:srgbClr val="011893"/>
            </a:solidFill>
          </a:ln>
        </p:spPr>
        <p:txBody>
          <a:bodyPr wrap="square" rtlCol="0">
            <a:spAutoFit/>
          </a:bodyPr>
          <a:lstStyle/>
          <a:p>
            <a:r>
              <a:rPr lang="en-US" sz="3600" b="1" dirty="0">
                <a:solidFill>
                  <a:srgbClr val="011893"/>
                </a:solidFill>
              </a:rPr>
              <a:t>Empirically derived constants</a:t>
            </a:r>
          </a:p>
        </p:txBody>
      </p:sp>
    </p:spTree>
    <p:extLst>
      <p:ext uri="{BB962C8B-B14F-4D97-AF65-F5344CB8AC3E}">
        <p14:creationId xmlns:p14="http://schemas.microsoft.com/office/powerpoint/2010/main" val="11896820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5B67B-B513-694C-97B4-1824771C7B7C}"/>
              </a:ext>
            </a:extLst>
          </p:cNvPr>
          <p:cNvPicPr>
            <a:picLocks noChangeAspect="1"/>
          </p:cNvPicPr>
          <p:nvPr/>
        </p:nvPicPr>
        <p:blipFill>
          <a:blip r:embed="rId2"/>
          <a:stretch>
            <a:fillRect/>
          </a:stretch>
        </p:blipFill>
        <p:spPr>
          <a:xfrm>
            <a:off x="1860549" y="241300"/>
            <a:ext cx="6642100" cy="6616700"/>
          </a:xfrm>
          <a:prstGeom prst="rect">
            <a:avLst/>
          </a:prstGeom>
        </p:spPr>
      </p:pic>
      <p:sp>
        <p:nvSpPr>
          <p:cNvPr id="3" name="TextBox 2">
            <a:extLst>
              <a:ext uri="{FF2B5EF4-FFF2-40B4-BE49-F238E27FC236}">
                <a16:creationId xmlns:a16="http://schemas.microsoft.com/office/drawing/2014/main" id="{0B542751-9C9E-374D-8EF0-B0DCAD97D98C}"/>
              </a:ext>
            </a:extLst>
          </p:cNvPr>
          <p:cNvSpPr txBox="1"/>
          <p:nvPr/>
        </p:nvSpPr>
        <p:spPr>
          <a:xfrm>
            <a:off x="8734567" y="2593075"/>
            <a:ext cx="2375971" cy="769441"/>
          </a:xfrm>
          <a:prstGeom prst="rect">
            <a:avLst/>
          </a:prstGeom>
          <a:noFill/>
        </p:spPr>
        <p:txBody>
          <a:bodyPr wrap="none" rtlCol="0">
            <a:spAutoFit/>
          </a:bodyPr>
          <a:lstStyle/>
          <a:p>
            <a:r>
              <a:rPr lang="en-US" sz="4400" i="1" dirty="0">
                <a:solidFill>
                  <a:srgbClr val="009051"/>
                </a:solidFill>
              </a:rPr>
              <a:t>b</a:t>
            </a:r>
            <a:r>
              <a:rPr lang="en-US" sz="4400" dirty="0">
                <a:solidFill>
                  <a:srgbClr val="009051"/>
                </a:solidFill>
              </a:rPr>
              <a:t>/</a:t>
            </a:r>
            <a:r>
              <a:rPr lang="en-US" sz="4400" i="1" dirty="0">
                <a:solidFill>
                  <a:srgbClr val="009051"/>
                </a:solidFill>
              </a:rPr>
              <a:t>a</a:t>
            </a:r>
            <a:r>
              <a:rPr lang="en-US" sz="4400" dirty="0">
                <a:solidFill>
                  <a:srgbClr val="009051"/>
                </a:solidFill>
              </a:rPr>
              <a:t> = 146</a:t>
            </a:r>
          </a:p>
        </p:txBody>
      </p:sp>
      <p:grpSp>
        <p:nvGrpSpPr>
          <p:cNvPr id="4" name="Group 3">
            <a:extLst>
              <a:ext uri="{FF2B5EF4-FFF2-40B4-BE49-F238E27FC236}">
                <a16:creationId xmlns:a16="http://schemas.microsoft.com/office/drawing/2014/main" id="{D34BC375-63F2-2B4E-984D-2A41A6DE1E25}"/>
              </a:ext>
            </a:extLst>
          </p:cNvPr>
          <p:cNvGrpSpPr/>
          <p:nvPr/>
        </p:nvGrpSpPr>
        <p:grpSpPr>
          <a:xfrm>
            <a:off x="8081319" y="-4207"/>
            <a:ext cx="4110681" cy="369332"/>
            <a:chOff x="8081319" y="-4207"/>
            <a:chExt cx="4110681" cy="369332"/>
          </a:xfrm>
        </p:grpSpPr>
        <p:sp>
          <p:nvSpPr>
            <p:cNvPr id="5" name="TextBox 4">
              <a:extLst>
                <a:ext uri="{FF2B5EF4-FFF2-40B4-BE49-F238E27FC236}">
                  <a16:creationId xmlns:a16="http://schemas.microsoft.com/office/drawing/2014/main" id="{75A1295B-93F0-004A-897E-3CF4E3FD4F5A}"/>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a:extLst>
                <a:ext uri="{FF2B5EF4-FFF2-40B4-BE49-F238E27FC236}">
                  <a16:creationId xmlns:a16="http://schemas.microsoft.com/office/drawing/2014/main" id="{512A0269-4595-9E41-891C-636A1E08797C}"/>
                </a:ext>
              </a:extLst>
            </p:cNvPr>
            <p:cNvPicPr>
              <a:picLocks noChangeAspect="1"/>
            </p:cNvPicPr>
            <p:nvPr/>
          </p:nvPicPr>
          <p:blipFill>
            <a:blip r:embed="rId3"/>
            <a:stretch>
              <a:fillRect/>
            </a:stretch>
          </p:blipFill>
          <p:spPr>
            <a:xfrm>
              <a:off x="11925170" y="71620"/>
              <a:ext cx="266830" cy="217677"/>
            </a:xfrm>
            <a:prstGeom prst="rect">
              <a:avLst/>
            </a:prstGeom>
          </p:spPr>
        </p:pic>
      </p:grpSp>
      <p:sp>
        <p:nvSpPr>
          <p:cNvPr id="7" name="TextBox 6">
            <a:extLst>
              <a:ext uri="{FF2B5EF4-FFF2-40B4-BE49-F238E27FC236}">
                <a16:creationId xmlns:a16="http://schemas.microsoft.com/office/drawing/2014/main" id="{10D7BBB0-4A0F-1741-881B-929A8A4E6E4F}"/>
              </a:ext>
            </a:extLst>
          </p:cNvPr>
          <p:cNvSpPr txBox="1"/>
          <p:nvPr/>
        </p:nvSpPr>
        <p:spPr>
          <a:xfrm>
            <a:off x="0" y="6488668"/>
            <a:ext cx="3234925" cy="369332"/>
          </a:xfrm>
          <a:prstGeom prst="rect">
            <a:avLst/>
          </a:prstGeom>
          <a:noFill/>
        </p:spPr>
        <p:txBody>
          <a:bodyPr wrap="none" rtlCol="0">
            <a:spAutoFit/>
          </a:bodyPr>
          <a:lstStyle/>
          <a:p>
            <a:r>
              <a:rPr lang="en-US" dirty="0"/>
              <a:t>Wang et al. (2017) </a:t>
            </a:r>
            <a:r>
              <a:rPr lang="en-US" i="1" dirty="0"/>
              <a:t>Nature Plants</a:t>
            </a:r>
            <a:endParaRPr lang="en-US" dirty="0"/>
          </a:p>
        </p:txBody>
      </p:sp>
    </p:spTree>
    <p:extLst>
      <p:ext uri="{BB962C8B-B14F-4D97-AF65-F5344CB8AC3E}">
        <p14:creationId xmlns:p14="http://schemas.microsoft.com/office/powerpoint/2010/main" val="23330085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9C7-EB3B-B74D-8F57-E13E7FC081B1}"/>
              </a:ext>
            </a:extLst>
          </p:cNvPr>
          <p:cNvSpPr>
            <a:spLocks noGrp="1"/>
          </p:cNvSpPr>
          <p:nvPr>
            <p:ph type="title"/>
          </p:nvPr>
        </p:nvSpPr>
        <p:spPr/>
        <p:txBody>
          <a:bodyPr/>
          <a:lstStyle/>
          <a:p>
            <a:r>
              <a:rPr lang="en-US" dirty="0"/>
              <a:t>Optimal </a:t>
            </a:r>
            <a:r>
              <a:rPr lang="el-GR" i="1" dirty="0"/>
              <a:t>χ</a:t>
            </a:r>
            <a:r>
              <a:rPr lang="en-US" i="1" dirty="0"/>
              <a:t> </a:t>
            </a:r>
            <a:r>
              <a:rPr lang="en-US" dirty="0"/>
              <a:t>is a function of the costs and the environment</a:t>
            </a:r>
            <a:r>
              <a:rPr lang="el-GR" i="1" dirty="0"/>
              <a:t> </a:t>
            </a:r>
            <a:endParaRPr lang="en-US" dirty="0"/>
          </a:p>
        </p:txBody>
      </p:sp>
      <p:sp>
        <p:nvSpPr>
          <p:cNvPr id="5" name="Rectangle 4">
            <a:extLst>
              <a:ext uri="{FF2B5EF4-FFF2-40B4-BE49-F238E27FC236}">
                <a16:creationId xmlns:a16="http://schemas.microsoft.com/office/drawing/2014/main" id="{33BBB172-D84F-194F-B623-DBB2E43AE348}"/>
              </a:ext>
            </a:extLst>
          </p:cNvPr>
          <p:cNvSpPr/>
          <p:nvPr/>
        </p:nvSpPr>
        <p:spPr>
          <a:xfrm>
            <a:off x="2866813" y="1956501"/>
            <a:ext cx="6621300" cy="3477875"/>
          </a:xfrm>
          <a:prstGeom prst="rect">
            <a:avLst/>
          </a:prstGeom>
        </p:spPr>
        <p:txBody>
          <a:bodyPr wrap="none">
            <a:spAutoFit/>
          </a:bodyPr>
          <a:lstStyle/>
          <a:p>
            <a:r>
              <a:rPr lang="el-GR" sz="4400" i="1" dirty="0">
                <a:solidFill>
                  <a:srgbClr val="009051"/>
                </a:solidFill>
                <a:effectLst/>
                <a:latin typeface="Calibri" panose="020F0502020204030204" pitchFamily="34" charset="0"/>
                <a:cs typeface="Calibri" panose="020F0502020204030204" pitchFamily="34" charset="0"/>
              </a:rPr>
              <a:t>χ</a:t>
            </a:r>
            <a:r>
              <a:rPr lang="en-US" sz="4400" dirty="0">
                <a:solidFill>
                  <a:srgbClr val="009051"/>
                </a:solidFill>
                <a:effectLst/>
                <a:latin typeface="Calibri" panose="020F0502020204030204" pitchFamily="34" charset="0"/>
                <a:cs typeface="Calibri" panose="020F0502020204030204" pitchFamily="34" charset="0"/>
              </a:rPr>
              <a:t> =</a:t>
            </a:r>
            <a:r>
              <a:rPr lang="en-US" sz="4400" i="1" dirty="0">
                <a:solidFill>
                  <a:srgbClr val="009051"/>
                </a:solidFill>
                <a:effectLst/>
                <a:latin typeface="Calibri" panose="020F0502020204030204" pitchFamily="34" charset="0"/>
                <a:cs typeface="Calibri" panose="020F0502020204030204" pitchFamily="34" charset="0"/>
              </a:rPr>
              <a:t> f</a:t>
            </a:r>
            <a:r>
              <a:rPr lang="en-US" sz="4400" dirty="0">
                <a:solidFill>
                  <a:srgbClr val="009051"/>
                </a:solidFill>
                <a:effectLst/>
                <a:latin typeface="Calibri" panose="020F0502020204030204" pitchFamily="34" charset="0"/>
                <a:cs typeface="Calibri" panose="020F0502020204030204" pitchFamily="34" charset="0"/>
              </a:rPr>
              <a:t>{</a:t>
            </a:r>
            <a:r>
              <a:rPr lang="en-US" sz="4400" i="1" dirty="0">
                <a:solidFill>
                  <a:srgbClr val="009051"/>
                </a:solidFill>
                <a:latin typeface="Calibri" panose="020F0502020204030204" pitchFamily="34" charset="0"/>
                <a:cs typeface="Calibri" panose="020F0502020204030204" pitchFamily="34" charset="0"/>
              </a:rPr>
              <a:t>transpiration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i="1" dirty="0">
                <a:solidFill>
                  <a:srgbClr val="009051"/>
                </a:solidFill>
                <a:latin typeface="Calibri" panose="020F0502020204030204" pitchFamily="34" charset="0"/>
                <a:cs typeface="Calibri" panose="020F0502020204030204" pitchFamily="34" charset="0"/>
              </a:rPr>
              <a:t>carboxylation cost</a:t>
            </a:r>
            <a:r>
              <a:rPr lang="en-US" sz="4400" dirty="0">
                <a:solidFill>
                  <a:srgbClr val="009051"/>
                </a:solidFill>
                <a:latin typeface="Calibri" panose="020F0502020204030204" pitchFamily="34" charset="0"/>
                <a:cs typeface="Calibri" panose="020F0502020204030204" pitchFamily="34" charset="0"/>
              </a:rPr>
              <a:t>, </a:t>
            </a:r>
          </a:p>
          <a:p>
            <a:r>
              <a:rPr lang="en-US" sz="4400" dirty="0">
                <a:solidFill>
                  <a:srgbClr val="009051"/>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temperature,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CO</a:t>
            </a:r>
            <a:r>
              <a:rPr lang="en-US" sz="4400" b="1" baseline="-25000" dirty="0">
                <a:solidFill>
                  <a:srgbClr val="011893"/>
                </a:solidFill>
                <a:effectLst/>
                <a:latin typeface="Calibri" panose="020F0502020204030204" pitchFamily="34" charset="0"/>
                <a:cs typeface="Calibri" panose="020F0502020204030204" pitchFamily="34" charset="0"/>
              </a:rPr>
              <a:t>2</a:t>
            </a:r>
            <a:r>
              <a:rPr lang="en-US" sz="4400" b="1" dirty="0">
                <a:solidFill>
                  <a:srgbClr val="011893"/>
                </a:solidFill>
                <a:effectLst/>
                <a:latin typeface="Calibri" panose="020F0502020204030204" pitchFamily="34" charset="0"/>
                <a:cs typeface="Calibri" panose="020F0502020204030204" pitchFamily="34" charset="0"/>
              </a:rPr>
              <a:t>, </a:t>
            </a:r>
          </a:p>
          <a:p>
            <a:r>
              <a:rPr lang="en-US" sz="4400" b="1" dirty="0">
                <a:solidFill>
                  <a:srgbClr val="011893"/>
                </a:solidFill>
                <a:latin typeface="Calibri" panose="020F0502020204030204" pitchFamily="34" charset="0"/>
                <a:cs typeface="Calibri" panose="020F0502020204030204" pitchFamily="34" charset="0"/>
              </a:rPr>
              <a:t>	  </a:t>
            </a:r>
            <a:r>
              <a:rPr lang="en-US" sz="4400" b="1" dirty="0">
                <a:solidFill>
                  <a:srgbClr val="011893"/>
                </a:solidFill>
                <a:effectLst/>
                <a:latin typeface="Calibri" panose="020F0502020204030204" pitchFamily="34" charset="0"/>
                <a:cs typeface="Calibri" panose="020F0502020204030204" pitchFamily="34" charset="0"/>
              </a:rPr>
              <a:t>vapor pressure deficit</a:t>
            </a:r>
            <a:r>
              <a:rPr lang="en-US" sz="4400" dirty="0">
                <a:solidFill>
                  <a:srgbClr val="009051"/>
                </a:solidFill>
                <a:effectLst/>
                <a:latin typeface="Calibri" panose="020F0502020204030204" pitchFamily="34" charset="0"/>
                <a:cs typeface="Calibri" panose="020F0502020204030204" pitchFamily="34" charset="0"/>
              </a:rPr>
              <a:t>}</a:t>
            </a:r>
            <a:endParaRPr lang="en-US" sz="9600" dirty="0">
              <a:solidFill>
                <a:srgbClr val="00905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EDE0094-376B-4E4A-ADE2-493BF982998E}"/>
              </a:ext>
            </a:extLst>
          </p:cNvPr>
          <p:cNvSpPr txBox="1"/>
          <p:nvPr/>
        </p:nvSpPr>
        <p:spPr>
          <a:xfrm>
            <a:off x="8460475" y="3343702"/>
            <a:ext cx="3090783" cy="1200329"/>
          </a:xfrm>
          <a:prstGeom prst="rect">
            <a:avLst/>
          </a:prstGeom>
          <a:noFill/>
          <a:ln>
            <a:solidFill>
              <a:srgbClr val="011893"/>
            </a:solidFill>
          </a:ln>
        </p:spPr>
        <p:txBody>
          <a:bodyPr wrap="none" rtlCol="0">
            <a:spAutoFit/>
          </a:bodyPr>
          <a:lstStyle/>
          <a:p>
            <a:r>
              <a:rPr lang="en-US" sz="3600" b="1" dirty="0">
                <a:solidFill>
                  <a:srgbClr val="011893"/>
                </a:solidFill>
              </a:rPr>
              <a:t>Environmental </a:t>
            </a:r>
          </a:p>
          <a:p>
            <a:r>
              <a:rPr lang="en-US" sz="3600" b="1" dirty="0">
                <a:solidFill>
                  <a:srgbClr val="011893"/>
                </a:solidFill>
              </a:rPr>
              <a:t>variables</a:t>
            </a:r>
          </a:p>
        </p:txBody>
      </p:sp>
      <p:grpSp>
        <p:nvGrpSpPr>
          <p:cNvPr id="7" name="Group 6">
            <a:extLst>
              <a:ext uri="{FF2B5EF4-FFF2-40B4-BE49-F238E27FC236}">
                <a16:creationId xmlns:a16="http://schemas.microsoft.com/office/drawing/2014/main" id="{9231DDFC-884F-FF45-BB67-291819AC6855}"/>
              </a:ext>
            </a:extLst>
          </p:cNvPr>
          <p:cNvGrpSpPr/>
          <p:nvPr/>
        </p:nvGrpSpPr>
        <p:grpSpPr>
          <a:xfrm>
            <a:off x="8081319" y="-4207"/>
            <a:ext cx="4110681" cy="369332"/>
            <a:chOff x="8081319" y="-4207"/>
            <a:chExt cx="4110681" cy="369332"/>
          </a:xfrm>
        </p:grpSpPr>
        <p:sp>
          <p:nvSpPr>
            <p:cNvPr id="8" name="TextBox 7">
              <a:extLst>
                <a:ext uri="{FF2B5EF4-FFF2-40B4-BE49-F238E27FC236}">
                  <a16:creationId xmlns:a16="http://schemas.microsoft.com/office/drawing/2014/main" id="{F98C5A82-D247-BA41-B89E-38AA18CBA070}"/>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9" name="Picture 8">
              <a:extLst>
                <a:ext uri="{FF2B5EF4-FFF2-40B4-BE49-F238E27FC236}">
                  <a16:creationId xmlns:a16="http://schemas.microsoft.com/office/drawing/2014/main" id="{3A52C091-A2D8-C24D-86BA-55C135E5856D}"/>
                </a:ext>
              </a:extLst>
            </p:cNvPr>
            <p:cNvPicPr>
              <a:picLocks noChangeAspect="1"/>
            </p:cNvPicPr>
            <p:nvPr/>
          </p:nvPicPr>
          <p:blipFill>
            <a:blip r:embed="rId2"/>
            <a:stretch>
              <a:fillRect/>
            </a:stretch>
          </p:blipFill>
          <p:spPr>
            <a:xfrm>
              <a:off x="11925170" y="71620"/>
              <a:ext cx="266830" cy="217677"/>
            </a:xfrm>
            <a:prstGeom prst="rect">
              <a:avLst/>
            </a:prstGeom>
          </p:spPr>
        </p:pic>
      </p:grpSp>
      <p:sp>
        <p:nvSpPr>
          <p:cNvPr id="10" name="TextBox 9">
            <a:extLst>
              <a:ext uri="{FF2B5EF4-FFF2-40B4-BE49-F238E27FC236}">
                <a16:creationId xmlns:a16="http://schemas.microsoft.com/office/drawing/2014/main" id="{2B75A4CE-021D-F74B-B5D2-A58CA8FAB695}"/>
              </a:ext>
            </a:extLst>
          </p:cNvPr>
          <p:cNvSpPr txBox="1"/>
          <p:nvPr/>
        </p:nvSpPr>
        <p:spPr>
          <a:xfrm>
            <a:off x="0" y="6488668"/>
            <a:ext cx="3594510" cy="369332"/>
          </a:xfrm>
          <a:prstGeom prst="rect">
            <a:avLst/>
          </a:prstGeom>
          <a:noFill/>
        </p:spPr>
        <p:txBody>
          <a:bodyPr wrap="none" rtlCol="0">
            <a:spAutoFit/>
          </a:bodyPr>
          <a:lstStyle/>
          <a:p>
            <a:r>
              <a:rPr lang="en-US" dirty="0"/>
              <a:t>Prentice et al. (2014) </a:t>
            </a:r>
            <a:r>
              <a:rPr lang="en-US" i="1" dirty="0"/>
              <a:t>Ecology Letters</a:t>
            </a:r>
            <a:endParaRPr lang="en-US" dirty="0"/>
          </a:p>
        </p:txBody>
      </p:sp>
    </p:spTree>
    <p:extLst>
      <p:ext uri="{BB962C8B-B14F-4D97-AF65-F5344CB8AC3E}">
        <p14:creationId xmlns:p14="http://schemas.microsoft.com/office/powerpoint/2010/main" val="41484643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no theoretical model</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8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responses can differ from short-term responses due to </a:t>
            </a:r>
            <a:r>
              <a:rPr lang="en-US" u="sng" dirty="0">
                <a:solidFill>
                  <a:srgbClr val="011893"/>
                </a:solidFill>
              </a:rPr>
              <a:t>acclimation</a:t>
            </a:r>
            <a:endParaRPr lang="en-US" dirty="0">
              <a:solidFill>
                <a:srgbClr val="011893"/>
              </a:solidFill>
            </a:endParaRPr>
          </a:p>
        </p:txBody>
      </p:sp>
      <p:sp>
        <p:nvSpPr>
          <p:cNvPr id="5" name="TextBox 4"/>
          <p:cNvSpPr txBox="1"/>
          <p:nvPr/>
        </p:nvSpPr>
        <p:spPr>
          <a:xfrm>
            <a:off x="1503012" y="2299445"/>
            <a:ext cx="3617913" cy="523220"/>
          </a:xfrm>
          <a:prstGeom prst="rect">
            <a:avLst/>
          </a:prstGeom>
          <a:noFill/>
        </p:spPr>
        <p:txBody>
          <a:bodyPr wrap="none" rtlCol="0">
            <a:spAutoFit/>
          </a:bodyPr>
          <a:lstStyle/>
          <a:p>
            <a:r>
              <a:rPr lang="en-US" sz="2800">
                <a:solidFill>
                  <a:srgbClr val="009051"/>
                </a:solidFill>
              </a:rPr>
              <a:t>Acclimated to high light</a:t>
            </a:r>
          </a:p>
        </p:txBody>
      </p:sp>
      <p:sp>
        <p:nvSpPr>
          <p:cNvPr id="6" name="TextBox 5"/>
          <p:cNvSpPr txBox="1"/>
          <p:nvPr/>
        </p:nvSpPr>
        <p:spPr>
          <a:xfrm>
            <a:off x="6644271" y="2299445"/>
            <a:ext cx="3515834" cy="523220"/>
          </a:xfrm>
          <a:prstGeom prst="rect">
            <a:avLst/>
          </a:prstGeom>
          <a:noFill/>
        </p:spPr>
        <p:txBody>
          <a:bodyPr wrap="none" rtlCol="0">
            <a:spAutoFit/>
          </a:bodyPr>
          <a:lstStyle/>
          <a:p>
            <a:r>
              <a:rPr lang="en-US" sz="2800" dirty="0">
                <a:solidFill>
                  <a:srgbClr val="009051"/>
                </a:solidFill>
              </a:rPr>
              <a:t>Acclimated to low light</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5" y="2561055"/>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11" y="2561055"/>
            <a:ext cx="4572000" cy="4572000"/>
          </a:xfrm>
          <a:prstGeom prst="rect">
            <a:avLst/>
          </a:prstGeom>
        </p:spPr>
      </p:pic>
    </p:spTree>
    <p:extLst>
      <p:ext uri="{BB962C8B-B14F-4D97-AF65-F5344CB8AC3E}">
        <p14:creationId xmlns:p14="http://schemas.microsoft.com/office/powerpoint/2010/main" val="2544509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4306" y="1234388"/>
            <a:ext cx="5134865" cy="5254280"/>
          </a:xfrm>
          <a:prstGeom prst="rect">
            <a:avLst/>
          </a:prstGeom>
        </p:spPr>
      </p:pic>
      <p:sp>
        <p:nvSpPr>
          <p:cNvPr id="3" name="TextBox 2"/>
          <p:cNvSpPr txBox="1"/>
          <p:nvPr/>
        </p:nvSpPr>
        <p:spPr>
          <a:xfrm>
            <a:off x="0" y="6488668"/>
            <a:ext cx="3435255" cy="369332"/>
          </a:xfrm>
          <a:prstGeom prst="rect">
            <a:avLst/>
          </a:prstGeom>
          <a:noFill/>
        </p:spPr>
        <p:txBody>
          <a:bodyPr wrap="none" rtlCol="0">
            <a:spAutoFit/>
          </a:bodyPr>
          <a:lstStyle/>
          <a:p>
            <a:pPr algn="r"/>
            <a:r>
              <a:rPr lang="en-US" dirty="0"/>
              <a:t>Rogers (2012). </a:t>
            </a:r>
            <a:r>
              <a:rPr lang="en-US" i="1" dirty="0"/>
              <a:t>Photosynthesis Res.</a:t>
            </a:r>
            <a:endParaRPr lang="en-US"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photosynthetic parameters are uncertain</a:t>
            </a:r>
          </a:p>
        </p:txBody>
      </p:sp>
      <p:grpSp>
        <p:nvGrpSpPr>
          <p:cNvPr id="6" name="Group 5"/>
          <p:cNvGrpSpPr/>
          <p:nvPr/>
        </p:nvGrpSpPr>
        <p:grpSpPr>
          <a:xfrm>
            <a:off x="8081319" y="-4207"/>
            <a:ext cx="4110681" cy="369332"/>
            <a:chOff x="8081319" y="-4207"/>
            <a:chExt cx="4110681" cy="369332"/>
          </a:xfrm>
        </p:grpSpPr>
        <p:sp>
          <p:nvSpPr>
            <p:cNvPr id="7" name="TextBox 6"/>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p:cNvPicPr>
              <a:picLocks noChangeAspect="1"/>
            </p:cNvPicPr>
            <p:nvPr/>
          </p:nvPicPr>
          <p:blipFill>
            <a:blip r:embed="rId3"/>
            <a:stretch>
              <a:fillRect/>
            </a:stretch>
          </p:blipFill>
          <p:spPr>
            <a:xfrm>
              <a:off x="11925170" y="71620"/>
              <a:ext cx="266830" cy="217677"/>
            </a:xfrm>
            <a:prstGeom prst="rect">
              <a:avLst/>
            </a:prstGeom>
          </p:spPr>
        </p:pic>
      </p:grpSp>
      <p:sp>
        <p:nvSpPr>
          <p:cNvPr id="4" name="TextBox 3">
            <a:extLst>
              <a:ext uri="{FF2B5EF4-FFF2-40B4-BE49-F238E27FC236}">
                <a16:creationId xmlns:a16="http://schemas.microsoft.com/office/drawing/2014/main" id="{0A3F10F2-4A1B-0843-9F9D-867478DD9FAE}"/>
              </a:ext>
            </a:extLst>
          </p:cNvPr>
          <p:cNvSpPr txBox="1"/>
          <p:nvPr/>
        </p:nvSpPr>
        <p:spPr>
          <a:xfrm>
            <a:off x="283707" y="2704682"/>
            <a:ext cx="2691505" cy="1384995"/>
          </a:xfrm>
          <a:prstGeom prst="rect">
            <a:avLst/>
          </a:prstGeom>
          <a:noFill/>
        </p:spPr>
        <p:txBody>
          <a:bodyPr wrap="square" rtlCol="0">
            <a:spAutoFit/>
          </a:bodyPr>
          <a:lstStyle/>
          <a:p>
            <a:r>
              <a:rPr lang="en-US" sz="2800" i="1" dirty="0" err="1">
                <a:solidFill>
                  <a:srgbClr val="011893"/>
                </a:solidFill>
              </a:rPr>
              <a:t>V</a:t>
            </a:r>
            <a:r>
              <a:rPr lang="en-US" sz="2800" baseline="-25000" dirty="0" err="1">
                <a:solidFill>
                  <a:srgbClr val="011893"/>
                </a:solidFill>
              </a:rPr>
              <a:t>cmax</a:t>
            </a:r>
            <a:r>
              <a:rPr lang="en-US" sz="2800" dirty="0"/>
              <a:t>: maximum rate of </a:t>
            </a:r>
            <a:r>
              <a:rPr lang="en-US" sz="2800" dirty="0" err="1"/>
              <a:t>Rubsico</a:t>
            </a:r>
            <a:r>
              <a:rPr lang="en-US" sz="2800" dirty="0"/>
              <a:t> carboxylation</a:t>
            </a:r>
          </a:p>
        </p:txBody>
      </p:sp>
      <p:cxnSp>
        <p:nvCxnSpPr>
          <p:cNvPr id="10" name="Straight Arrow Connector 9">
            <a:extLst>
              <a:ext uri="{FF2B5EF4-FFF2-40B4-BE49-F238E27FC236}">
                <a16:creationId xmlns:a16="http://schemas.microsoft.com/office/drawing/2014/main" id="{3DB08B76-12AB-574B-B5D8-4C8384E9C285}"/>
              </a:ext>
            </a:extLst>
          </p:cNvPr>
          <p:cNvCxnSpPr>
            <a:cxnSpLocks/>
          </p:cNvCxnSpPr>
          <p:nvPr/>
        </p:nvCxnSpPr>
        <p:spPr>
          <a:xfrm>
            <a:off x="2975212" y="3397179"/>
            <a:ext cx="1351128" cy="1"/>
          </a:xfrm>
          <a:prstGeom prst="straightConnector1">
            <a:avLst/>
          </a:prstGeom>
          <a:ln w="76200">
            <a:solidFill>
              <a:srgbClr val="0118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3625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rotWithShape="1">
          <a:blip r:embed="rId3" cstate="print"/>
          <a:srcRect t="49647"/>
          <a:stretch/>
        </p:blipFill>
        <p:spPr bwMode="auto">
          <a:xfrm>
            <a:off x="3152564" y="1948065"/>
            <a:ext cx="6105879" cy="4283225"/>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1524000" y="0"/>
            <a:ext cx="0" cy="0"/>
          </a:xfrm>
          <a:prstGeom prst="rect">
            <a:avLst/>
          </a:prstGeom>
          <a:noFill/>
          <a:ln w="9525">
            <a:noFill/>
            <a:round/>
            <a:headEnd/>
            <a:tailEnd/>
          </a:ln>
        </p:spPr>
      </p:pic>
      <p:sp>
        <p:nvSpPr>
          <p:cNvPr id="7" name="TextBox 6"/>
          <p:cNvSpPr txBox="1"/>
          <p:nvPr/>
        </p:nvSpPr>
        <p:spPr>
          <a:xfrm>
            <a:off x="0" y="6488668"/>
            <a:ext cx="3955755" cy="369332"/>
          </a:xfrm>
          <a:prstGeom prst="rect">
            <a:avLst/>
          </a:prstGeom>
          <a:noFill/>
        </p:spPr>
        <p:txBody>
          <a:bodyPr wrap="none" rtlCol="0">
            <a:spAutoFit/>
          </a:bodyPr>
          <a:lstStyle/>
          <a:p>
            <a:pPr algn="r"/>
            <a:r>
              <a:rPr lang="en-US" dirty="0" err="1"/>
              <a:t>Bonan</a:t>
            </a:r>
            <a:r>
              <a:rPr lang="en-US" dirty="0"/>
              <a:t> et al. (2011). </a:t>
            </a:r>
            <a:r>
              <a:rPr lang="en-US" i="1" dirty="0"/>
              <a:t>JGR-</a:t>
            </a:r>
            <a:r>
              <a:rPr lang="en-US" i="1" dirty="0" err="1"/>
              <a:t>Biogeosciences</a:t>
            </a:r>
            <a:r>
              <a:rPr lang="en-US" i="1" dirty="0"/>
              <a:t>.</a:t>
            </a:r>
            <a:endParaRPr lang="en-US" dirty="0"/>
          </a:p>
        </p:txBody>
      </p:sp>
      <p:sp>
        <p:nvSpPr>
          <p:cNvPr id="6"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Parameter uncertainty alters simulated global carbon uptake </a:t>
            </a:r>
            <a:r>
              <a:rPr lang="mr-IN" dirty="0"/>
              <a:t>–</a:t>
            </a:r>
            <a:r>
              <a:rPr lang="en-US" dirty="0"/>
              <a:t> indirectly influencing climate</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8090907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 uncertainty also directly influences climate through energy fluxes</a:t>
            </a:r>
          </a:p>
        </p:txBody>
      </p:sp>
      <p:sp>
        <p:nvSpPr>
          <p:cNvPr id="11" name="TextBox 10"/>
          <p:cNvSpPr txBox="1"/>
          <p:nvPr/>
        </p:nvSpPr>
        <p:spPr>
          <a:xfrm>
            <a:off x="0" y="6541402"/>
            <a:ext cx="2574038" cy="369332"/>
          </a:xfrm>
          <a:prstGeom prst="rect">
            <a:avLst/>
          </a:prstGeom>
          <a:noFill/>
        </p:spPr>
        <p:txBody>
          <a:bodyPr wrap="none" rtlCol="0">
            <a:spAutoFit/>
          </a:bodyPr>
          <a:lstStyle/>
          <a:p>
            <a:r>
              <a:rPr lang="en-US" dirty="0"/>
              <a:t>Smith et al. (2017) </a:t>
            </a:r>
            <a:r>
              <a:rPr lang="en-US" i="1" dirty="0"/>
              <a:t>JAMES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9685" b="49252"/>
          <a:stretch/>
        </p:blipFill>
        <p:spPr>
          <a:xfrm>
            <a:off x="25333" y="2399507"/>
            <a:ext cx="6166461" cy="3779229"/>
          </a:xfrm>
          <a:prstGeom prst="rect">
            <a:avLst/>
          </a:prstGeom>
        </p:spPr>
      </p:pic>
      <p:sp>
        <p:nvSpPr>
          <p:cNvPr id="12" name="TextBox 11"/>
          <p:cNvSpPr txBox="1"/>
          <p:nvPr/>
        </p:nvSpPr>
        <p:spPr>
          <a:xfrm>
            <a:off x="838200" y="2036841"/>
            <a:ext cx="4364656" cy="646331"/>
          </a:xfrm>
          <a:prstGeom prst="rect">
            <a:avLst/>
          </a:prstGeom>
          <a:solidFill>
            <a:srgbClr val="FFFFFF"/>
          </a:solidFill>
        </p:spPr>
        <p:txBody>
          <a:bodyPr wrap="none" rtlCol="0">
            <a:spAutoFit/>
          </a:bodyPr>
          <a:lstStyle/>
          <a:p>
            <a:r>
              <a:rPr lang="en-US" sz="3600" dirty="0">
                <a:solidFill>
                  <a:srgbClr val="009051"/>
                </a:solidFill>
              </a:rPr>
              <a:t>Higher photosynthesis</a:t>
            </a:r>
          </a:p>
        </p:txBody>
      </p:sp>
      <p:cxnSp>
        <p:nvCxnSpPr>
          <p:cNvPr id="6" name="Straight Arrow Connector 5"/>
          <p:cNvCxnSpPr/>
          <p:nvPr/>
        </p:nvCxnSpPr>
        <p:spPr>
          <a:xfrm>
            <a:off x="5202856" y="2399507"/>
            <a:ext cx="1630576" cy="0"/>
          </a:xfrm>
          <a:prstGeom prst="straightConnector1">
            <a:avLst/>
          </a:prstGeom>
          <a:ln w="76200" cmpd="sng">
            <a:solidFill>
              <a:srgbClr val="009051"/>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97" t="49131" r="49328" b="2402"/>
          <a:stretch/>
        </p:blipFill>
        <p:spPr>
          <a:xfrm>
            <a:off x="6212677" y="2543204"/>
            <a:ext cx="5965367" cy="3609406"/>
          </a:xfrm>
          <a:prstGeom prst="rect">
            <a:avLst/>
          </a:prstGeom>
        </p:spPr>
      </p:pic>
      <p:sp>
        <p:nvSpPr>
          <p:cNvPr id="9" name="TextBox 8"/>
          <p:cNvSpPr txBox="1"/>
          <p:nvPr/>
        </p:nvSpPr>
        <p:spPr>
          <a:xfrm>
            <a:off x="7076385" y="2076341"/>
            <a:ext cx="4185698" cy="646331"/>
          </a:xfrm>
          <a:prstGeom prst="rect">
            <a:avLst/>
          </a:prstGeom>
          <a:solidFill>
            <a:srgbClr val="FFFFFF"/>
          </a:solidFill>
        </p:spPr>
        <p:txBody>
          <a:bodyPr wrap="none" rtlCol="0">
            <a:spAutoFit/>
          </a:bodyPr>
          <a:lstStyle/>
          <a:p>
            <a:r>
              <a:rPr lang="en-US" sz="3600" dirty="0">
                <a:solidFill>
                  <a:srgbClr val="009051"/>
                </a:solidFill>
              </a:rPr>
              <a:t>Shifts in global temps</a:t>
            </a:r>
          </a:p>
        </p:txBody>
      </p:sp>
      <p:grpSp>
        <p:nvGrpSpPr>
          <p:cNvPr id="10" name="Group 9"/>
          <p:cNvGrpSpPr/>
          <p:nvPr/>
        </p:nvGrpSpPr>
        <p:grpSpPr>
          <a:xfrm>
            <a:off x="8081319" y="-4207"/>
            <a:ext cx="4110681" cy="369332"/>
            <a:chOff x="8081319" y="-4207"/>
            <a:chExt cx="4110681" cy="369332"/>
          </a:xfrm>
        </p:grpSpPr>
        <p:sp>
          <p:nvSpPr>
            <p:cNvPr id="13" name="TextBox 1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4" name="Picture 13"/>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6898572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43297"/>
          </a:xfrm>
        </p:spPr>
        <p:txBody>
          <a:bodyPr/>
          <a:lstStyle/>
          <a:p>
            <a:r>
              <a:rPr lang="en-US" dirty="0"/>
              <a:t>Predicting photosynthesis is important! </a:t>
            </a:r>
            <a:br>
              <a:rPr lang="en-US" dirty="0"/>
            </a:br>
            <a:r>
              <a:rPr lang="en-US" dirty="0"/>
              <a:t>(and not trivial)</a:t>
            </a:r>
          </a:p>
        </p:txBody>
      </p:sp>
      <p:grpSp>
        <p:nvGrpSpPr>
          <p:cNvPr id="5" name="Group 4"/>
          <p:cNvGrpSpPr/>
          <p:nvPr/>
        </p:nvGrpSpPr>
        <p:grpSpPr>
          <a:xfrm>
            <a:off x="8081319" y="-4207"/>
            <a:ext cx="4110681" cy="369332"/>
            <a:chOff x="8081319" y="-4207"/>
            <a:chExt cx="4110681" cy="369332"/>
          </a:xfrm>
        </p:grpSpPr>
        <p:sp>
          <p:nvSpPr>
            <p:cNvPr id="3" name="TextBox 2"/>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4" name="Picture 3"/>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41562976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5903416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know well: Short-term responses of photosynthesis</a:t>
            </a:r>
          </a:p>
        </p:txBody>
      </p:sp>
      <p:sp>
        <p:nvSpPr>
          <p:cNvPr id="9" name="TextBox 8"/>
          <p:cNvSpPr txBox="1"/>
          <p:nvPr/>
        </p:nvSpPr>
        <p:spPr>
          <a:xfrm>
            <a:off x="1250782" y="1798410"/>
            <a:ext cx="6356612" cy="523220"/>
          </a:xfrm>
          <a:prstGeom prst="rect">
            <a:avLst/>
          </a:prstGeom>
          <a:noFill/>
        </p:spPr>
        <p:txBody>
          <a:bodyPr wrap="none" rtlCol="0">
            <a:spAutoFit/>
          </a:bodyPr>
          <a:lstStyle/>
          <a:p>
            <a:r>
              <a:rPr lang="en-US" sz="2800" dirty="0">
                <a:solidFill>
                  <a:srgbClr val="011893"/>
                </a:solidFill>
              </a:rPr>
              <a:t>Models reproduce these curves very well!</a:t>
            </a:r>
          </a:p>
        </p:txBody>
      </p:sp>
      <p:grpSp>
        <p:nvGrpSpPr>
          <p:cNvPr id="7" name="Group 6"/>
          <p:cNvGrpSpPr/>
          <p:nvPr/>
        </p:nvGrpSpPr>
        <p:grpSpPr>
          <a:xfrm>
            <a:off x="8081319" y="-4207"/>
            <a:ext cx="4110681" cy="369332"/>
            <a:chOff x="8081319" y="-4207"/>
            <a:chExt cx="4110681" cy="369332"/>
          </a:xfrm>
        </p:grpSpPr>
        <p:sp>
          <p:nvSpPr>
            <p:cNvPr id="8" name="TextBox 7"/>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3" name="Picture 12"/>
            <p:cNvPicPr>
              <a:picLocks noChangeAspect="1"/>
            </p:cNvPicPr>
            <p:nvPr/>
          </p:nvPicPr>
          <p:blipFill>
            <a:blip r:embed="rId2"/>
            <a:stretch>
              <a:fillRect/>
            </a:stretch>
          </p:blipFill>
          <p:spPr>
            <a:xfrm>
              <a:off x="11925170" y="71620"/>
              <a:ext cx="266830" cy="217677"/>
            </a:xfrm>
            <a:prstGeom prst="rect">
              <a:avLst/>
            </a:prstGeom>
          </p:spPr>
        </p:pic>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20"/>
            <a:ext cx="4572000" cy="4572000"/>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369"/>
          <a:stretch/>
        </p:blipFill>
        <p:spPr>
          <a:xfrm>
            <a:off x="4695568" y="2060020"/>
            <a:ext cx="3686432" cy="45720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9369"/>
          <a:stretch/>
        </p:blipFill>
        <p:spPr>
          <a:xfrm>
            <a:off x="8505568" y="2060020"/>
            <a:ext cx="3686432" cy="4572000"/>
          </a:xfrm>
          <a:prstGeom prst="rect">
            <a:avLst/>
          </a:prstGeom>
        </p:spPr>
      </p:pic>
    </p:spTree>
    <p:extLst>
      <p:ext uri="{BB962C8B-B14F-4D97-AF65-F5344CB8AC3E}">
        <p14:creationId xmlns:p14="http://schemas.microsoft.com/office/powerpoint/2010/main" val="3240046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but can we reliably model it?</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7342194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lstStyle/>
          <a:p>
            <a:r>
              <a:rPr lang="en-US" dirty="0"/>
              <a:t>Measure plants following acclimation</a:t>
            </a:r>
          </a:p>
          <a:p>
            <a:r>
              <a:rPr lang="en-US" dirty="0"/>
              <a:t>Measure the change in response parameters to changes in conditions</a:t>
            </a:r>
          </a:p>
        </p:txBody>
      </p:sp>
      <p:sp>
        <p:nvSpPr>
          <p:cNvPr id="7" name="TextBox 6"/>
          <p:cNvSpPr txBox="1"/>
          <p:nvPr/>
        </p:nvSpPr>
        <p:spPr>
          <a:xfrm>
            <a:off x="0" y="6488668"/>
            <a:ext cx="6899389" cy="369332"/>
          </a:xfrm>
          <a:prstGeom prst="rect">
            <a:avLst/>
          </a:prstGeom>
          <a:noFill/>
        </p:spPr>
        <p:txBody>
          <a:bodyPr wrap="none" rtlCol="0">
            <a:spAutoFit/>
          </a:bodyPr>
          <a:lstStyle/>
          <a:p>
            <a:r>
              <a:rPr lang="en-US" dirty="0" err="1"/>
              <a:t>Kattge</a:t>
            </a:r>
            <a:r>
              <a:rPr lang="en-US" dirty="0"/>
              <a:t> and Knorr (2007) </a:t>
            </a:r>
            <a:r>
              <a:rPr lang="en-US" i="1" dirty="0"/>
              <a:t>PC&amp;E </a:t>
            </a:r>
            <a:r>
              <a:rPr lang="en-US" dirty="0"/>
              <a:t>&amp; many other studies (including my own)</a:t>
            </a:r>
          </a:p>
        </p:txBody>
      </p:sp>
      <p:grpSp>
        <p:nvGrpSpPr>
          <p:cNvPr id="9" name="Group 8"/>
          <p:cNvGrpSpPr/>
          <p:nvPr/>
        </p:nvGrpSpPr>
        <p:grpSpPr>
          <a:xfrm>
            <a:off x="8081319" y="-4207"/>
            <a:ext cx="4110681" cy="369332"/>
            <a:chOff x="8081319" y="-4207"/>
            <a:chExt cx="4110681" cy="369332"/>
          </a:xfrm>
        </p:grpSpPr>
        <p:sp>
          <p:nvSpPr>
            <p:cNvPr id="10" name="TextBox 9"/>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p:cNvPicPr>
              <a:picLocks noChangeAspect="1"/>
            </p:cNvPicPr>
            <p:nvPr/>
          </p:nvPicPr>
          <p:blipFill>
            <a:blip r:embed="rId2"/>
            <a:stretch>
              <a:fillRect/>
            </a:stretch>
          </p:blipFill>
          <p:spPr>
            <a:xfrm>
              <a:off x="11925170" y="71620"/>
              <a:ext cx="266830" cy="217677"/>
            </a:xfrm>
            <a:prstGeom prst="rect">
              <a:avLst/>
            </a:prstGeom>
          </p:spPr>
        </p:pic>
      </p:grpSp>
      <p:pic>
        <p:nvPicPr>
          <p:cNvPr id="4" name="Picture 3">
            <a:extLst>
              <a:ext uri="{FF2B5EF4-FFF2-40B4-BE49-F238E27FC236}">
                <a16:creationId xmlns:a16="http://schemas.microsoft.com/office/drawing/2014/main" id="{A353ADFD-C5A4-F64B-B20F-95EC96DA65B8}"/>
              </a:ext>
            </a:extLst>
          </p:cNvPr>
          <p:cNvPicPr>
            <a:picLocks noChangeAspect="1"/>
          </p:cNvPicPr>
          <p:nvPr/>
        </p:nvPicPr>
        <p:blipFill>
          <a:blip r:embed="rId3"/>
          <a:stretch>
            <a:fillRect/>
          </a:stretch>
        </p:blipFill>
        <p:spPr>
          <a:xfrm>
            <a:off x="4007039" y="2970284"/>
            <a:ext cx="3702252" cy="3362532"/>
          </a:xfrm>
          <a:prstGeom prst="rect">
            <a:avLst/>
          </a:prstGeom>
        </p:spPr>
      </p:pic>
    </p:spTree>
    <p:extLst>
      <p:ext uri="{BB962C8B-B14F-4D97-AF65-F5344CB8AC3E}">
        <p14:creationId xmlns:p14="http://schemas.microsoft.com/office/powerpoint/2010/main" val="1279446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acclimation: the typical approach</a:t>
            </a:r>
          </a:p>
        </p:txBody>
      </p:sp>
      <p:sp>
        <p:nvSpPr>
          <p:cNvPr id="3" name="Content Placeholder 2"/>
          <p:cNvSpPr>
            <a:spLocks noGrp="1"/>
          </p:cNvSpPr>
          <p:nvPr>
            <p:ph idx="1"/>
          </p:nvPr>
        </p:nvSpPr>
        <p:spPr/>
        <p:txBody>
          <a:bodyPr>
            <a:normAutofit/>
          </a:bodyPr>
          <a:lstStyle/>
          <a:p>
            <a:r>
              <a:rPr lang="en-US" sz="3200" dirty="0"/>
              <a:t>Measure plants following acclimation</a:t>
            </a:r>
          </a:p>
          <a:p>
            <a:r>
              <a:rPr lang="en-US" sz="3200" dirty="0"/>
              <a:t>Measure the change in response parameters to changes in conditions</a:t>
            </a:r>
          </a:p>
          <a:p>
            <a:r>
              <a:rPr lang="en-US" sz="3200" dirty="0">
                <a:solidFill>
                  <a:srgbClr val="009051"/>
                </a:solidFill>
              </a:rPr>
              <a:t>Problems:</a:t>
            </a:r>
          </a:p>
          <a:p>
            <a:pPr lvl="1"/>
            <a:r>
              <a:rPr lang="en-US" sz="2800" dirty="0">
                <a:solidFill>
                  <a:srgbClr val="009051"/>
                </a:solidFill>
              </a:rPr>
              <a:t>Leads to over-parameterization</a:t>
            </a:r>
          </a:p>
          <a:p>
            <a:pPr lvl="1"/>
            <a:r>
              <a:rPr lang="en-US" sz="2800" dirty="0">
                <a:solidFill>
                  <a:srgbClr val="009051"/>
                </a:solidFill>
              </a:rPr>
              <a:t>Confounds multiple effects</a:t>
            </a:r>
          </a:p>
          <a:p>
            <a:pPr lvl="1"/>
            <a:r>
              <a:rPr lang="en-US" sz="2800" dirty="0">
                <a:solidFill>
                  <a:srgbClr val="009051"/>
                </a:solidFill>
              </a:rPr>
              <a:t>Tuned to limited measurements</a:t>
            </a:r>
          </a:p>
          <a:p>
            <a:pPr lvl="1"/>
            <a:r>
              <a:rPr lang="en-US" sz="2800" dirty="0">
                <a:solidFill>
                  <a:srgbClr val="009051"/>
                </a:solidFill>
              </a:rPr>
              <a:t>Not mechanistic</a:t>
            </a:r>
          </a:p>
          <a:p>
            <a:pPr lvl="1"/>
            <a:endParaRPr lang="en-US" sz="2800" dirty="0"/>
          </a:p>
          <a:p>
            <a:pPr lvl="1"/>
            <a:endParaRPr lang="en-US" sz="2800" dirty="0"/>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20278682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Step back and simplify</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101530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Acclimation is ubiquitous and well known</a:t>
            </a:r>
            <a:r>
              <a:rPr lang="mr-IN" dirty="0"/>
              <a:t>…</a:t>
            </a:r>
            <a:endParaRPr lang="en-US" dirty="0"/>
          </a:p>
        </p:txBody>
      </p:sp>
      <p:pic>
        <p:nvPicPr>
          <p:cNvPr id="3" name="Picture 2"/>
          <p:cNvPicPr>
            <a:picLocks noChangeAspect="1"/>
          </p:cNvPicPr>
          <p:nvPr/>
        </p:nvPicPr>
        <p:blipFill>
          <a:blip r:embed="rId2"/>
          <a:stretch>
            <a:fillRect/>
          </a:stretch>
        </p:blipFill>
        <p:spPr>
          <a:xfrm>
            <a:off x="3956233" y="2829687"/>
            <a:ext cx="4469984" cy="2591547"/>
          </a:xfrm>
          <a:prstGeom prst="rect">
            <a:avLst/>
          </a:prstGeom>
        </p:spPr>
      </p:pic>
      <p:pic>
        <p:nvPicPr>
          <p:cNvPr id="4" name="Picture 3"/>
          <p:cNvPicPr>
            <a:picLocks noChangeAspect="1"/>
          </p:cNvPicPr>
          <p:nvPr/>
        </p:nvPicPr>
        <p:blipFill rotWithShape="1">
          <a:blip r:embed="rId3"/>
          <a:srcRect b="16589"/>
          <a:stretch/>
        </p:blipFill>
        <p:spPr>
          <a:xfrm>
            <a:off x="8211671" y="2829687"/>
            <a:ext cx="3617259" cy="24012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05" y="2829687"/>
            <a:ext cx="3752328" cy="2301046"/>
          </a:xfrm>
          <a:prstGeom prst="rect">
            <a:avLst/>
          </a:prstGeom>
        </p:spPr>
      </p:pic>
      <p:sp>
        <p:nvSpPr>
          <p:cNvPr id="7" name="TextBox 6"/>
          <p:cNvSpPr txBox="1"/>
          <p:nvPr/>
        </p:nvSpPr>
        <p:spPr>
          <a:xfrm>
            <a:off x="203905" y="2354520"/>
            <a:ext cx="2503249" cy="461665"/>
          </a:xfrm>
          <a:prstGeom prst="rect">
            <a:avLst/>
          </a:prstGeom>
          <a:noFill/>
        </p:spPr>
        <p:txBody>
          <a:bodyPr wrap="none" rtlCol="0">
            <a:spAutoFit/>
          </a:bodyPr>
          <a:lstStyle/>
          <a:p>
            <a:r>
              <a:rPr lang="en-US" sz="2400" dirty="0">
                <a:solidFill>
                  <a:srgbClr val="011893"/>
                </a:solidFill>
              </a:rPr>
              <a:t>CO</a:t>
            </a:r>
            <a:r>
              <a:rPr lang="en-US" sz="2400" baseline="-25000" dirty="0">
                <a:solidFill>
                  <a:srgbClr val="011893"/>
                </a:solidFill>
              </a:rPr>
              <a:t>2</a:t>
            </a:r>
            <a:r>
              <a:rPr lang="en-US" sz="2400" dirty="0">
                <a:solidFill>
                  <a:srgbClr val="011893"/>
                </a:solidFill>
              </a:rPr>
              <a:t>:</a:t>
            </a:r>
            <a:r>
              <a:rPr lang="en-US" sz="2400" dirty="0">
                <a:solidFill>
                  <a:srgbClr val="FF0000"/>
                </a:solidFill>
              </a:rPr>
              <a:t> </a:t>
            </a:r>
            <a:r>
              <a:rPr lang="en-US" sz="2400" dirty="0" err="1"/>
              <a:t>Bazzaz</a:t>
            </a:r>
            <a:r>
              <a:rPr lang="en-US" sz="2400" dirty="0"/>
              <a:t> (1990)</a:t>
            </a:r>
          </a:p>
        </p:txBody>
      </p:sp>
      <p:sp>
        <p:nvSpPr>
          <p:cNvPr id="8" name="TextBox 7"/>
          <p:cNvSpPr txBox="1"/>
          <p:nvPr/>
        </p:nvSpPr>
        <p:spPr>
          <a:xfrm>
            <a:off x="4202164" y="2354519"/>
            <a:ext cx="3114635" cy="461665"/>
          </a:xfrm>
          <a:prstGeom prst="rect">
            <a:avLst/>
          </a:prstGeom>
          <a:noFill/>
        </p:spPr>
        <p:txBody>
          <a:bodyPr wrap="none" rtlCol="0">
            <a:spAutoFit/>
          </a:bodyPr>
          <a:lstStyle/>
          <a:p>
            <a:r>
              <a:rPr lang="en-US" sz="2400" dirty="0">
                <a:solidFill>
                  <a:srgbClr val="011893"/>
                </a:solidFill>
              </a:rPr>
              <a:t>Light:</a:t>
            </a:r>
            <a:r>
              <a:rPr lang="en-US" sz="2400" dirty="0">
                <a:solidFill>
                  <a:srgbClr val="FF0000"/>
                </a:solidFill>
              </a:rPr>
              <a:t> </a:t>
            </a:r>
            <a:r>
              <a:rPr lang="en-US" sz="2400" dirty="0"/>
              <a:t>Boardman (1977)</a:t>
            </a:r>
          </a:p>
        </p:txBody>
      </p:sp>
      <p:sp>
        <p:nvSpPr>
          <p:cNvPr id="9" name="TextBox 8"/>
          <p:cNvSpPr txBox="1"/>
          <p:nvPr/>
        </p:nvSpPr>
        <p:spPr>
          <a:xfrm>
            <a:off x="8426217" y="2013421"/>
            <a:ext cx="3595454" cy="830997"/>
          </a:xfrm>
          <a:prstGeom prst="rect">
            <a:avLst/>
          </a:prstGeom>
          <a:noFill/>
        </p:spPr>
        <p:txBody>
          <a:bodyPr wrap="square" rtlCol="0">
            <a:spAutoFit/>
          </a:bodyPr>
          <a:lstStyle/>
          <a:p>
            <a:r>
              <a:rPr lang="en-US" sz="2400" dirty="0">
                <a:solidFill>
                  <a:srgbClr val="011893"/>
                </a:solidFill>
              </a:rPr>
              <a:t>Temperature: </a:t>
            </a:r>
            <a:r>
              <a:rPr lang="en-US" sz="2400" dirty="0"/>
              <a:t>Berry &amp; </a:t>
            </a:r>
            <a:r>
              <a:rPr lang="en-US" sz="2400" dirty="0" err="1"/>
              <a:t>Björkman</a:t>
            </a:r>
            <a:r>
              <a:rPr lang="en-US" sz="2400" dirty="0"/>
              <a:t> (1980)</a:t>
            </a:r>
          </a:p>
        </p:txBody>
      </p:sp>
      <p:grpSp>
        <p:nvGrpSpPr>
          <p:cNvPr id="10" name="Group 9"/>
          <p:cNvGrpSpPr/>
          <p:nvPr/>
        </p:nvGrpSpPr>
        <p:grpSpPr>
          <a:xfrm>
            <a:off x="8081319" y="-4207"/>
            <a:ext cx="4110681" cy="369332"/>
            <a:chOff x="8081319" y="-4207"/>
            <a:chExt cx="4110681" cy="369332"/>
          </a:xfrm>
        </p:grpSpPr>
        <p:sp>
          <p:nvSpPr>
            <p:cNvPr id="11" name="TextBox 10"/>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2" name="Picture 11"/>
            <p:cNvPicPr>
              <a:picLocks noChangeAspect="1"/>
            </p:cNvPicPr>
            <p:nvPr/>
          </p:nvPicPr>
          <p:blipFill>
            <a:blip r:embed="rId5"/>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1706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a:t>
            </a:r>
          </a:p>
        </p:txBody>
      </p:sp>
      <p:sp>
        <p:nvSpPr>
          <p:cNvPr id="3" name="Content Placeholder 2"/>
          <p:cNvSpPr>
            <a:spLocks noGrp="1"/>
          </p:cNvSpPr>
          <p:nvPr>
            <p:ph idx="1"/>
          </p:nvPr>
        </p:nvSpPr>
        <p:spPr/>
        <p:txBody>
          <a:bodyPr>
            <a:normAutofit/>
          </a:bodyPr>
          <a:lstStyle/>
          <a:p>
            <a:pPr marL="0" indent="0">
              <a:buNone/>
            </a:pPr>
            <a:r>
              <a:rPr lang="en-US" sz="3200" dirty="0"/>
              <a:t>Goal</a:t>
            </a:r>
          </a:p>
          <a:p>
            <a:pPr lvl="1"/>
            <a:r>
              <a:rPr lang="en-US" sz="2800" dirty="0">
                <a:solidFill>
                  <a:srgbClr val="011893"/>
                </a:solidFill>
              </a:rPr>
              <a:t>Predict acclimation responses without reliance on empirical parameters</a:t>
            </a:r>
          </a:p>
          <a:p>
            <a:pPr marL="0" indent="0">
              <a:buNone/>
            </a:pPr>
            <a:r>
              <a:rPr lang="en-US" sz="3200" dirty="0"/>
              <a:t>Toolbox</a:t>
            </a:r>
          </a:p>
          <a:p>
            <a:pPr lvl="1"/>
            <a:r>
              <a:rPr lang="en-US" sz="2800" dirty="0">
                <a:solidFill>
                  <a:srgbClr val="011893"/>
                </a:solidFill>
              </a:rPr>
              <a:t>Photosynthetic theory</a:t>
            </a:r>
          </a:p>
          <a:p>
            <a:pPr marL="0" indent="0">
              <a:buNone/>
            </a:pPr>
            <a:r>
              <a:rPr lang="en-US" sz="3200" dirty="0"/>
              <a:t>Assumption</a:t>
            </a:r>
          </a:p>
          <a:p>
            <a:pPr lvl="1"/>
            <a:r>
              <a:rPr lang="en-US" sz="2800" dirty="0">
                <a:solidFill>
                  <a:srgbClr val="011893"/>
                </a:solidFill>
              </a:rPr>
              <a:t>Given enough time, plants will acclimate to photosynthesize at the </a:t>
            </a:r>
          </a:p>
        </p:txBody>
      </p:sp>
      <p:grpSp>
        <p:nvGrpSpPr>
          <p:cNvPr id="4" name="Group 3"/>
          <p:cNvGrpSpPr/>
          <p:nvPr/>
        </p:nvGrpSpPr>
        <p:grpSpPr>
          <a:xfrm>
            <a:off x="8081319" y="-4207"/>
            <a:ext cx="4110681" cy="369332"/>
            <a:chOff x="8081319" y="-4207"/>
            <a:chExt cx="4110681" cy="369332"/>
          </a:xfrm>
        </p:grpSpPr>
        <p:sp>
          <p:nvSpPr>
            <p:cNvPr id="5" name="TextBox 4"/>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6" name="Picture 5"/>
            <p:cNvPicPr>
              <a:picLocks noChangeAspect="1"/>
            </p:cNvPicPr>
            <p:nvPr/>
          </p:nvPicPr>
          <p:blipFill>
            <a:blip r:embed="rId2"/>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62733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1754326"/>
          </a:xfrm>
          <a:prstGeom prst="rect">
            <a:avLst/>
          </a:prstGeom>
          <a:noFill/>
        </p:spPr>
        <p:txBody>
          <a:bodyPr wrap="square" rtlCol="0">
            <a:spAutoFit/>
          </a:bodyPr>
          <a:lstStyle/>
          <a:p>
            <a:r>
              <a:rPr lang="el-GR" sz="3600" i="1" dirty="0">
                <a:solidFill>
                  <a:srgbClr val="009051"/>
                </a:solidFill>
                <a:latin typeface="Calibri" panose="020F0502020204030204" pitchFamily="34" charset="0"/>
                <a:cs typeface="Calibri" panose="020F0502020204030204" pitchFamily="34" charset="0"/>
              </a:rPr>
              <a:t>χ</a:t>
            </a:r>
            <a:r>
              <a:rPr lang="en-US" sz="3600" dirty="0">
                <a:solidFill>
                  <a:srgbClr val="009051"/>
                </a:solidFill>
                <a:latin typeface="Calibri" panose="020F0502020204030204" pitchFamily="34" charset="0"/>
                <a:cs typeface="Calibri" panose="020F0502020204030204" pitchFamily="34" charset="0"/>
              </a:rPr>
              <a:t> decreases with elevation because of greater VPD</a:t>
            </a:r>
            <a:endParaRPr lang="en-US" sz="3600" dirty="0"/>
          </a:p>
        </p:txBody>
      </p:sp>
      <p:pic>
        <p:nvPicPr>
          <p:cNvPr id="5" name="Picture 4">
            <a:extLst>
              <a:ext uri="{FF2B5EF4-FFF2-40B4-BE49-F238E27FC236}">
                <a16:creationId xmlns:a16="http://schemas.microsoft.com/office/drawing/2014/main" id="{E9DF15D2-41DC-3E47-83CB-FCBBA45AD625}"/>
              </a:ext>
            </a:extLst>
          </p:cNvPr>
          <p:cNvPicPr>
            <a:picLocks noChangeAspect="1"/>
          </p:cNvPicPr>
          <p:nvPr/>
        </p:nvPicPr>
        <p:blipFill>
          <a:blip r:embed="rId3"/>
          <a:stretch>
            <a:fillRect/>
          </a:stretch>
        </p:blipFill>
        <p:spPr>
          <a:xfrm>
            <a:off x="827490" y="110466"/>
            <a:ext cx="6388100" cy="6667500"/>
          </a:xfrm>
          <a:prstGeom prst="rect">
            <a:avLst/>
          </a:prstGeom>
        </p:spPr>
      </p:pic>
      <p:grpSp>
        <p:nvGrpSpPr>
          <p:cNvPr id="6" name="Group 5">
            <a:extLst>
              <a:ext uri="{FF2B5EF4-FFF2-40B4-BE49-F238E27FC236}">
                <a16:creationId xmlns:a16="http://schemas.microsoft.com/office/drawing/2014/main" id="{D5B11ACC-4F46-484B-A97D-097C113B9F61}"/>
              </a:ext>
            </a:extLst>
          </p:cNvPr>
          <p:cNvGrpSpPr/>
          <p:nvPr/>
        </p:nvGrpSpPr>
        <p:grpSpPr>
          <a:xfrm>
            <a:off x="8081319" y="0"/>
            <a:ext cx="4110681" cy="369332"/>
            <a:chOff x="8081319" y="-4207"/>
            <a:chExt cx="4110681" cy="369332"/>
          </a:xfrm>
        </p:grpSpPr>
        <p:sp>
          <p:nvSpPr>
            <p:cNvPr id="7" name="TextBox 6">
              <a:extLst>
                <a:ext uri="{FF2B5EF4-FFF2-40B4-BE49-F238E27FC236}">
                  <a16:creationId xmlns:a16="http://schemas.microsoft.com/office/drawing/2014/main" id="{5E0CE809-9D4B-C744-976F-538B4A9127B7}"/>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8" name="Picture 7">
              <a:extLst>
                <a:ext uri="{FF2B5EF4-FFF2-40B4-BE49-F238E27FC236}">
                  <a16:creationId xmlns:a16="http://schemas.microsoft.com/office/drawing/2014/main" id="{FAEAF2BC-AD48-834F-B47F-1A9291DCAC25}"/>
                </a:ext>
              </a:extLst>
            </p:cNvPr>
            <p:cNvPicPr>
              <a:picLocks noChangeAspect="1"/>
            </p:cNvPicPr>
            <p:nvPr/>
          </p:nvPicPr>
          <p:blipFill>
            <a:blip r:embed="rId4"/>
            <a:stretch>
              <a:fillRect/>
            </a:stretch>
          </p:blipFill>
          <p:spPr>
            <a:xfrm>
              <a:off x="11925170" y="71620"/>
              <a:ext cx="266830" cy="217677"/>
            </a:xfrm>
            <a:prstGeom prst="rect">
              <a:avLst/>
            </a:prstGeom>
          </p:spPr>
        </p:pic>
      </p:grpSp>
    </p:spTree>
    <p:extLst>
      <p:ext uri="{BB962C8B-B14F-4D97-AF65-F5344CB8AC3E}">
        <p14:creationId xmlns:p14="http://schemas.microsoft.com/office/powerpoint/2010/main" val="38727857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A2CBC-A59C-A742-8865-998912639046}"/>
              </a:ext>
            </a:extLst>
          </p:cNvPr>
          <p:cNvPicPr>
            <a:picLocks noChangeAspect="1"/>
          </p:cNvPicPr>
          <p:nvPr/>
        </p:nvPicPr>
        <p:blipFill>
          <a:blip r:embed="rId2"/>
          <a:stretch>
            <a:fillRect/>
          </a:stretch>
        </p:blipFill>
        <p:spPr>
          <a:xfrm>
            <a:off x="827490" y="0"/>
            <a:ext cx="6388100" cy="6667500"/>
          </a:xfrm>
          <a:prstGeom prst="rect">
            <a:avLst/>
          </a:prstGeom>
        </p:spPr>
      </p:pic>
      <p:sp>
        <p:nvSpPr>
          <p:cNvPr id="4" name="TextBox 3">
            <a:extLst>
              <a:ext uri="{FF2B5EF4-FFF2-40B4-BE49-F238E27FC236}">
                <a16:creationId xmlns:a16="http://schemas.microsoft.com/office/drawing/2014/main" id="{1AF285EF-B54B-EC47-979F-5BC743D49492}"/>
              </a:ext>
            </a:extLst>
          </p:cNvPr>
          <p:cNvSpPr txBox="1"/>
          <p:nvPr/>
        </p:nvSpPr>
        <p:spPr>
          <a:xfrm>
            <a:off x="7942997" y="2129051"/>
            <a:ext cx="3753135" cy="2862322"/>
          </a:xfrm>
          <a:prstGeom prst="rect">
            <a:avLst/>
          </a:prstGeom>
          <a:noFill/>
        </p:spPr>
        <p:txBody>
          <a:bodyPr wrap="square" rtlCol="0">
            <a:spAutoFit/>
          </a:bodyPr>
          <a:lstStyle/>
          <a:p>
            <a:r>
              <a:rPr lang="en-US" sz="3600" i="1" dirty="0" err="1">
                <a:solidFill>
                  <a:srgbClr val="009051"/>
                </a:solidFill>
                <a:latin typeface="Calibri" panose="020F0502020204030204" pitchFamily="34" charset="0"/>
                <a:cs typeface="Calibri" panose="020F0502020204030204" pitchFamily="34" charset="0"/>
              </a:rPr>
              <a:t>V</a:t>
            </a:r>
            <a:r>
              <a:rPr lang="en-US" sz="3600" baseline="-25000" dirty="0" err="1">
                <a:solidFill>
                  <a:srgbClr val="009051"/>
                </a:solidFill>
                <a:latin typeface="Calibri" panose="020F0502020204030204" pitchFamily="34" charset="0"/>
                <a:cs typeface="Calibri" panose="020F0502020204030204" pitchFamily="34" charset="0"/>
              </a:rPr>
              <a:t>cmax</a:t>
            </a:r>
            <a:r>
              <a:rPr lang="en-US" sz="3600" dirty="0">
                <a:solidFill>
                  <a:srgbClr val="009051"/>
                </a:solidFill>
                <a:latin typeface="Calibri" panose="020F0502020204030204" pitchFamily="34" charset="0"/>
                <a:cs typeface="Calibri" panose="020F0502020204030204" pitchFamily="34" charset="0"/>
              </a:rPr>
              <a:t> increases with elevation because of lower stomatal conductance</a:t>
            </a:r>
            <a:endParaRPr lang="en-US" sz="3600" dirty="0"/>
          </a:p>
        </p:txBody>
      </p:sp>
      <p:pic>
        <p:nvPicPr>
          <p:cNvPr id="5" name="Picture 4">
            <a:extLst>
              <a:ext uri="{FF2B5EF4-FFF2-40B4-BE49-F238E27FC236}">
                <a16:creationId xmlns:a16="http://schemas.microsoft.com/office/drawing/2014/main" id="{25E01B5F-4388-7E48-82AD-705B90516B17}"/>
              </a:ext>
            </a:extLst>
          </p:cNvPr>
          <p:cNvPicPr>
            <a:picLocks noChangeAspect="1"/>
          </p:cNvPicPr>
          <p:nvPr/>
        </p:nvPicPr>
        <p:blipFill>
          <a:blip r:embed="rId3"/>
          <a:stretch>
            <a:fillRect/>
          </a:stretch>
        </p:blipFill>
        <p:spPr>
          <a:xfrm>
            <a:off x="827490" y="0"/>
            <a:ext cx="6388100" cy="6667500"/>
          </a:xfrm>
          <a:prstGeom prst="rect">
            <a:avLst/>
          </a:prstGeom>
        </p:spPr>
      </p:pic>
      <p:pic>
        <p:nvPicPr>
          <p:cNvPr id="6" name="Picture 5">
            <a:extLst>
              <a:ext uri="{FF2B5EF4-FFF2-40B4-BE49-F238E27FC236}">
                <a16:creationId xmlns:a16="http://schemas.microsoft.com/office/drawing/2014/main" id="{CDBAB3AB-AEE0-B84F-8789-FCF9462CF9E6}"/>
              </a:ext>
            </a:extLst>
          </p:cNvPr>
          <p:cNvPicPr>
            <a:picLocks noChangeAspect="1"/>
          </p:cNvPicPr>
          <p:nvPr/>
        </p:nvPicPr>
        <p:blipFill>
          <a:blip r:embed="rId4"/>
          <a:stretch>
            <a:fillRect/>
          </a:stretch>
        </p:blipFill>
        <p:spPr>
          <a:xfrm>
            <a:off x="827490" y="0"/>
            <a:ext cx="6388100" cy="6667500"/>
          </a:xfrm>
          <a:prstGeom prst="rect">
            <a:avLst/>
          </a:prstGeom>
        </p:spPr>
      </p:pic>
      <p:pic>
        <p:nvPicPr>
          <p:cNvPr id="7" name="Picture 6">
            <a:extLst>
              <a:ext uri="{FF2B5EF4-FFF2-40B4-BE49-F238E27FC236}">
                <a16:creationId xmlns:a16="http://schemas.microsoft.com/office/drawing/2014/main" id="{E948FC32-8FAD-2141-B0A7-F4178D2AEB30}"/>
              </a:ext>
            </a:extLst>
          </p:cNvPr>
          <p:cNvPicPr>
            <a:picLocks noChangeAspect="1"/>
          </p:cNvPicPr>
          <p:nvPr/>
        </p:nvPicPr>
        <p:blipFill>
          <a:blip r:embed="rId5"/>
          <a:stretch>
            <a:fillRect/>
          </a:stretch>
        </p:blipFill>
        <p:spPr>
          <a:xfrm>
            <a:off x="827490" y="0"/>
            <a:ext cx="6388100" cy="6667500"/>
          </a:xfrm>
          <a:prstGeom prst="rect">
            <a:avLst/>
          </a:prstGeom>
        </p:spPr>
      </p:pic>
      <p:pic>
        <p:nvPicPr>
          <p:cNvPr id="8" name="Picture 7">
            <a:extLst>
              <a:ext uri="{FF2B5EF4-FFF2-40B4-BE49-F238E27FC236}">
                <a16:creationId xmlns:a16="http://schemas.microsoft.com/office/drawing/2014/main" id="{E47B2770-EE99-0840-AD1F-43FDF6105831}"/>
              </a:ext>
            </a:extLst>
          </p:cNvPr>
          <p:cNvPicPr>
            <a:picLocks noChangeAspect="1"/>
          </p:cNvPicPr>
          <p:nvPr/>
        </p:nvPicPr>
        <p:blipFill>
          <a:blip r:embed="rId6"/>
          <a:stretch>
            <a:fillRect/>
          </a:stretch>
        </p:blipFill>
        <p:spPr>
          <a:xfrm>
            <a:off x="827490" y="0"/>
            <a:ext cx="6388100" cy="6667500"/>
          </a:xfrm>
          <a:prstGeom prst="rect">
            <a:avLst/>
          </a:prstGeom>
        </p:spPr>
      </p:pic>
      <p:grpSp>
        <p:nvGrpSpPr>
          <p:cNvPr id="9" name="Group 8">
            <a:extLst>
              <a:ext uri="{FF2B5EF4-FFF2-40B4-BE49-F238E27FC236}">
                <a16:creationId xmlns:a16="http://schemas.microsoft.com/office/drawing/2014/main" id="{C0B70A7E-94B7-D941-9EF3-2A6F8EEFFCB0}"/>
              </a:ext>
            </a:extLst>
          </p:cNvPr>
          <p:cNvGrpSpPr/>
          <p:nvPr/>
        </p:nvGrpSpPr>
        <p:grpSpPr>
          <a:xfrm>
            <a:off x="8081319" y="-4207"/>
            <a:ext cx="4110681" cy="369332"/>
            <a:chOff x="8081319" y="-4207"/>
            <a:chExt cx="4110681" cy="369332"/>
          </a:xfrm>
        </p:grpSpPr>
        <p:sp>
          <p:nvSpPr>
            <p:cNvPr id="10" name="TextBox 9">
              <a:extLst>
                <a:ext uri="{FF2B5EF4-FFF2-40B4-BE49-F238E27FC236}">
                  <a16:creationId xmlns:a16="http://schemas.microsoft.com/office/drawing/2014/main" id="{0DA20522-3227-514F-BEA4-EEF49509EAB8}"/>
                </a:ext>
              </a:extLst>
            </p:cNvPr>
            <p:cNvSpPr txBox="1"/>
            <p:nvPr/>
          </p:nvSpPr>
          <p:spPr>
            <a:xfrm>
              <a:off x="8081319" y="-4207"/>
              <a:ext cx="3907032" cy="369332"/>
            </a:xfrm>
            <a:prstGeom prst="rect">
              <a:avLst/>
            </a:prstGeom>
            <a:noFill/>
          </p:spPr>
          <p:txBody>
            <a:bodyPr wrap="none" rtlCol="0">
              <a:spAutoFit/>
            </a:bodyPr>
            <a:lstStyle/>
            <a:p>
              <a:r>
                <a:rPr lang="en-US" dirty="0"/>
                <a:t>nick.smith@ttu.edu; @</a:t>
              </a:r>
              <a:r>
                <a:rPr lang="en-US" dirty="0" err="1"/>
                <a:t>nick_greg_smith</a:t>
              </a:r>
              <a:endParaRPr lang="en-US" dirty="0"/>
            </a:p>
          </p:txBody>
        </p:sp>
        <p:pic>
          <p:nvPicPr>
            <p:cNvPr id="11" name="Picture 10">
              <a:extLst>
                <a:ext uri="{FF2B5EF4-FFF2-40B4-BE49-F238E27FC236}">
                  <a16:creationId xmlns:a16="http://schemas.microsoft.com/office/drawing/2014/main" id="{9372194E-C8B3-8443-9243-5AA36A39100F}"/>
                </a:ext>
              </a:extLst>
            </p:cNvPr>
            <p:cNvPicPr>
              <a:picLocks noChangeAspect="1"/>
            </p:cNvPicPr>
            <p:nvPr/>
          </p:nvPicPr>
          <p:blipFill>
            <a:blip r:embed="rId7"/>
            <a:stretch>
              <a:fillRect/>
            </a:stretch>
          </p:blipFill>
          <p:spPr>
            <a:xfrm>
              <a:off x="11925170" y="71620"/>
              <a:ext cx="266830" cy="217677"/>
            </a:xfrm>
            <a:prstGeom prst="rect">
              <a:avLst/>
            </a:prstGeom>
          </p:spPr>
        </p:pic>
      </p:grpSp>
      <p:sp>
        <p:nvSpPr>
          <p:cNvPr id="12" name="TextBox 11">
            <a:extLst>
              <a:ext uri="{FF2B5EF4-FFF2-40B4-BE49-F238E27FC236}">
                <a16:creationId xmlns:a16="http://schemas.microsoft.com/office/drawing/2014/main" id="{8E971784-8F60-0841-8326-C8F2D804FC0A}"/>
              </a:ext>
            </a:extLst>
          </p:cNvPr>
          <p:cNvSpPr txBox="1"/>
          <p:nvPr/>
        </p:nvSpPr>
        <p:spPr>
          <a:xfrm>
            <a:off x="0" y="6488668"/>
            <a:ext cx="3362395" cy="369332"/>
          </a:xfrm>
          <a:prstGeom prst="rect">
            <a:avLst/>
          </a:prstGeom>
          <a:noFill/>
        </p:spPr>
        <p:txBody>
          <a:bodyPr wrap="none" rtlCol="0">
            <a:spAutoFit/>
          </a:bodyPr>
          <a:lstStyle/>
          <a:p>
            <a:r>
              <a:rPr lang="en-US" dirty="0"/>
              <a:t>Smith et al. (2019) </a:t>
            </a:r>
            <a:r>
              <a:rPr lang="en-US" i="1" dirty="0"/>
              <a:t>Ecology Letters</a:t>
            </a:r>
            <a:endParaRPr lang="en-US" dirty="0"/>
          </a:p>
        </p:txBody>
      </p:sp>
    </p:spTree>
    <p:extLst>
      <p:ext uri="{BB962C8B-B14F-4D97-AF65-F5344CB8AC3E}">
        <p14:creationId xmlns:p14="http://schemas.microsoft.com/office/powerpoint/2010/main" val="2698241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2984</Words>
  <Application>Microsoft Macintosh PowerPoint</Application>
  <PresentationFormat>Widescreen</PresentationFormat>
  <Paragraphs>369</Paragraphs>
  <Slides>92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Arial</vt:lpstr>
      <vt:lpstr>Calibri</vt:lpstr>
      <vt:lpstr>Calibri Light</vt:lpstr>
      <vt:lpstr>Cambria Math</vt:lpstr>
      <vt:lpstr>Office Theme</vt:lpstr>
      <vt:lpstr>Photosynthetic acclimation through the lens of optimality</vt:lpstr>
      <vt:lpstr>Photosynthesis is important!</vt:lpstr>
      <vt:lpstr>Photosynthesis is important!</vt:lpstr>
      <vt:lpstr>Photosynthesis is important!</vt:lpstr>
      <vt:lpstr>Theoretical models for photosynthesis exist</vt:lpstr>
      <vt:lpstr>These produce short term responses that match data</vt:lpstr>
      <vt:lpstr>Long-term responses can differ from short-term responses due to acclimation</vt:lpstr>
      <vt:lpstr>Long-term responses can differ from short-term responses due to acclimation</vt:lpstr>
      <vt:lpstr>Acclimation is ubiquitous and well known…</vt:lpstr>
      <vt:lpstr>…and can impact carbon cycling and climate</vt:lpstr>
      <vt:lpstr>But no theoretical model for photosynthetic acclimation exists</vt:lpstr>
      <vt:lpstr>Lack of theory results in…</vt:lpstr>
      <vt:lpstr>Lack of theory results in…</vt:lpstr>
      <vt:lpstr>Lack of theory results in…</vt:lpstr>
      <vt:lpstr>Our Goal: Develop a mechanistic model of photosynthetic acclimation based on optimization and the first principles of plant physiological theory</vt:lpstr>
      <vt:lpstr>Optimization: Least cost hypothesis</vt:lpstr>
      <vt:lpstr>Optimal photosynthesis </vt:lpstr>
      <vt:lpstr>Optimal photosynthesis </vt:lpstr>
      <vt:lpstr>Optimal photosynthesis </vt:lpstr>
      <vt:lpstr>PowerPoint Presentation</vt:lpstr>
      <vt:lpstr>Optimal photosynthesis </vt:lpstr>
      <vt:lpstr>Biochemistry optimization: Coordination hypothesis</vt:lpstr>
      <vt:lpstr>Biochemistry optimization: Coordination hypothesis</vt:lpstr>
      <vt:lpstr>Coordination of photosynthesis</vt:lpstr>
      <vt:lpstr>Coordination of photosynthesis</vt:lpstr>
      <vt:lpstr>Rearrange to solve for measurable traits </vt:lpstr>
      <vt:lpstr>PowerPoint Presentation</vt:lpstr>
      <vt:lpstr>PowerPoint Presentation</vt:lpstr>
      <vt:lpstr>PowerPoint Presentation</vt:lpstr>
      <vt:lpstr>PowerPoint Presentation</vt:lpstr>
      <vt:lpstr>PowerPoint Presentation</vt:lpstr>
      <vt:lpstr>Ok, great, but now what?</vt:lpstr>
      <vt:lpstr>Let’s tackle some big questions in plant ecophysiology!</vt:lpstr>
      <vt:lpstr>Question 1: Is photosynthesis optimized to the environment?</vt:lpstr>
      <vt:lpstr>Global Vcmax dataset</vt:lpstr>
      <vt:lpstr>PowerPoint Presentation</vt:lpstr>
      <vt:lpstr>Question 1: Is photosynthesis optimized to the environment?  YES! Photosynthesis acclimates spatially as expected from optimization</vt:lpstr>
      <vt:lpstr>Question 2: How will photosynthesis acclimate to future conditions?</vt:lpstr>
      <vt:lpstr>Photosynthetic traits change with temperature and CO2 in ways expected from optimization</vt:lpstr>
      <vt:lpstr>Photosynthetic traits change with temperature and CO2 in ways expected from optimization</vt:lpstr>
      <vt:lpstr>Photosynthetic traits change with temperature and CO2 in ways expected from optimization</vt:lpstr>
      <vt:lpstr>Higher CO2 and increased temperatures increase future photosynthesis</vt:lpstr>
      <vt:lpstr>Higher CO2 and increased temperatures increase future photosynthesis (at lower nutrient use)</vt:lpstr>
      <vt:lpstr>Question 2: How will photosynthesis acclimate to future conditions?  Photosynthesis will increase and per-leaf-area nutrient use will decrease</vt:lpstr>
      <vt:lpstr>Question 3: Does photosynthesis respond to nutrient addition?</vt:lpstr>
      <vt:lpstr>From the least cost hypothesis…</vt:lpstr>
      <vt:lpstr>From the least cost hypothesis…</vt:lpstr>
      <vt:lpstr>Leaf area, but not photosynthesis increases with N addition</vt:lpstr>
      <vt:lpstr>Leaf area, but not photosynthesis increases with N addition</vt:lpstr>
      <vt:lpstr>Leaf area, but not photosynthesis increases with N addition</vt:lpstr>
      <vt:lpstr>But do greenhouse experiments translate to the field?</vt:lpstr>
      <vt:lpstr>PowerPoint Presentation</vt:lpstr>
      <vt:lpstr>Globally, N addition increases leaf area, not leaf N</vt:lpstr>
      <vt:lpstr>Globally, N addition has no impact on leaf N</vt:lpstr>
      <vt:lpstr>Question 3: Does photosynthesis respond to nitrogen addition?  No, plants respond to added nitrogen by increasing leaf area, not photosynthesis</vt:lpstr>
      <vt:lpstr>Question 4: When is C4 photosynthesis an advantage over C3 photosynthesis?</vt:lpstr>
      <vt:lpstr>C3 versus C4 optimization</vt:lpstr>
      <vt:lpstr>C4 versus C3 optimization</vt:lpstr>
      <vt:lpstr>C4 versus C3 optimization</vt:lpstr>
      <vt:lpstr>PowerPoint Presentation</vt:lpstr>
      <vt:lpstr>Question 4: When is C4 photosynthesis an advantage over C3 photosynthesis?  C4 is better in hot, dry, low CO2 environments</vt:lpstr>
      <vt:lpstr>Conclusions</vt:lpstr>
      <vt:lpstr>Conclusions</vt:lpstr>
      <vt:lpstr>PowerPoint Presentation</vt:lpstr>
      <vt:lpstr>PowerPoint Presentation</vt:lpstr>
      <vt:lpstr>PowerPoint Presentation</vt:lpstr>
      <vt:lpstr>Optimal stomatal conductance </vt:lpstr>
      <vt:lpstr>Stomatal openness determines χ </vt:lpstr>
      <vt:lpstr>Optimal χ is a function of the costs and the environment </vt:lpstr>
      <vt:lpstr>PowerPoint Presentation</vt:lpstr>
      <vt:lpstr>PowerPoint Presentation</vt:lpstr>
      <vt:lpstr>PowerPoint Presentation</vt:lpstr>
      <vt:lpstr>Globally, χ is optimized</vt:lpstr>
      <vt:lpstr>Optimal χ minimizes the costs to maintain transpiration and carboxylation </vt:lpstr>
      <vt:lpstr>Optimal χ mathmatically </vt:lpstr>
      <vt:lpstr>Optimal χ is a function of the costs and the environment </vt:lpstr>
      <vt:lpstr>PowerPoint Presentation</vt:lpstr>
      <vt:lpstr>Optimal χ is a function of the costs and the environment </vt:lpstr>
      <vt:lpstr>PowerPoint Presentation</vt:lpstr>
      <vt:lpstr>PowerPoint Presentation</vt:lpstr>
      <vt:lpstr>PowerPoint Presentation</vt:lpstr>
      <vt:lpstr>Parameter uncertainty also directly influences climate through energy fluxes</vt:lpstr>
      <vt:lpstr>Predicting photosynthesis is important!  (and not trivial)</vt:lpstr>
      <vt:lpstr>What we know well: Short-term responses of photosynthesis</vt:lpstr>
      <vt:lpstr>What we know well: Short-term responses of photosynthesis</vt:lpstr>
      <vt:lpstr>…but can we reliably model it?</vt:lpstr>
      <vt:lpstr>Modeling acclimation: the typical approach</vt:lpstr>
      <vt:lpstr>Modeling acclimation: the typical approach</vt:lpstr>
      <vt:lpstr>Our Approach: Step back and simplify</vt:lpstr>
      <vt:lpstr>Our approach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Photosynthetic acclimation through the lens of optimality</dc:title>
  <dc:creator>Smith, Nick</dc:creator>
  <cp:lastModifiedBy>Smith, Nick</cp:lastModifiedBy>
  <cp:revision>121</cp:revision>
  <dcterms:created xsi:type="dcterms:W3CDTF">2019-07-15T15:11:58Z</dcterms:created>
  <dcterms:modified xsi:type="dcterms:W3CDTF">2019-07-23T11:06:46Z</dcterms:modified>
</cp:coreProperties>
</file>